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3" r:id="rId1"/>
  </p:sldMasterIdLst>
  <p:notesMasterIdLst>
    <p:notesMasterId r:id="rId77"/>
  </p:notesMasterIdLst>
  <p:handoutMasterIdLst>
    <p:handoutMasterId r:id="rId78"/>
  </p:handoutMasterIdLst>
  <p:sldIdLst>
    <p:sldId id="256" r:id="rId2"/>
    <p:sldId id="369" r:id="rId3"/>
    <p:sldId id="375" r:id="rId4"/>
    <p:sldId id="376" r:id="rId5"/>
    <p:sldId id="347" r:id="rId6"/>
    <p:sldId id="377" r:id="rId7"/>
    <p:sldId id="378" r:id="rId8"/>
    <p:sldId id="379" r:id="rId9"/>
    <p:sldId id="380" r:id="rId10"/>
    <p:sldId id="382" r:id="rId11"/>
    <p:sldId id="383" r:id="rId12"/>
    <p:sldId id="436" r:id="rId13"/>
    <p:sldId id="384" r:id="rId14"/>
    <p:sldId id="385" r:id="rId15"/>
    <p:sldId id="386" r:id="rId16"/>
    <p:sldId id="437" r:id="rId17"/>
    <p:sldId id="387" r:id="rId18"/>
    <p:sldId id="481" r:id="rId19"/>
    <p:sldId id="438" r:id="rId20"/>
    <p:sldId id="388" r:id="rId21"/>
    <p:sldId id="389" r:id="rId22"/>
    <p:sldId id="396" r:id="rId23"/>
    <p:sldId id="474" r:id="rId24"/>
    <p:sldId id="475" r:id="rId25"/>
    <p:sldId id="482" r:id="rId26"/>
    <p:sldId id="476" r:id="rId27"/>
    <p:sldId id="477" r:id="rId28"/>
    <p:sldId id="390" r:id="rId29"/>
    <p:sldId id="391" r:id="rId30"/>
    <p:sldId id="392" r:id="rId31"/>
    <p:sldId id="393" r:id="rId32"/>
    <p:sldId id="394" r:id="rId33"/>
    <p:sldId id="395" r:id="rId34"/>
    <p:sldId id="464" r:id="rId35"/>
    <p:sldId id="465" r:id="rId36"/>
    <p:sldId id="466" r:id="rId37"/>
    <p:sldId id="467" r:id="rId38"/>
    <p:sldId id="397" r:id="rId39"/>
    <p:sldId id="398" r:id="rId40"/>
    <p:sldId id="399" r:id="rId41"/>
    <p:sldId id="400" r:id="rId42"/>
    <p:sldId id="402" r:id="rId43"/>
    <p:sldId id="403" r:id="rId44"/>
    <p:sldId id="483" r:id="rId45"/>
    <p:sldId id="470" r:id="rId46"/>
    <p:sldId id="471" r:id="rId47"/>
    <p:sldId id="472" r:id="rId48"/>
    <p:sldId id="439" r:id="rId49"/>
    <p:sldId id="478" r:id="rId50"/>
    <p:sldId id="479" r:id="rId51"/>
    <p:sldId id="480" r:id="rId52"/>
    <p:sldId id="440" r:id="rId53"/>
    <p:sldId id="441" r:id="rId54"/>
    <p:sldId id="442" r:id="rId55"/>
    <p:sldId id="443" r:id="rId56"/>
    <p:sldId id="444" r:id="rId57"/>
    <p:sldId id="445" r:id="rId58"/>
    <p:sldId id="446" r:id="rId59"/>
    <p:sldId id="447" r:id="rId60"/>
    <p:sldId id="448" r:id="rId61"/>
    <p:sldId id="452" r:id="rId62"/>
    <p:sldId id="450" r:id="rId63"/>
    <p:sldId id="449" r:id="rId64"/>
    <p:sldId id="451" r:id="rId65"/>
    <p:sldId id="453" r:id="rId66"/>
    <p:sldId id="454" r:id="rId67"/>
    <p:sldId id="455" r:id="rId68"/>
    <p:sldId id="456" r:id="rId69"/>
    <p:sldId id="473" r:id="rId70"/>
    <p:sldId id="457" r:id="rId71"/>
    <p:sldId id="458" r:id="rId72"/>
    <p:sldId id="459" r:id="rId73"/>
    <p:sldId id="460" r:id="rId74"/>
    <p:sldId id="461" r:id="rId75"/>
    <p:sldId id="462" r:id="rId76"/>
  </p:sldIdLst>
  <p:sldSz cx="9144000" cy="6858000" type="screen4x3"/>
  <p:notesSz cx="7099300"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59">
          <p15:clr>
            <a:srgbClr val="A4A3A4"/>
          </p15:clr>
        </p15:guide>
        <p15:guide id="2" pos="288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00CC00"/>
    <a:srgbClr val="0000FF"/>
    <a:srgbClr val="666633"/>
    <a:srgbClr val="CC660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37CE84F3-28C3-443E-9E96-99CF82512B78}" styleName="深色样式 1 - 强调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097" autoAdjust="0"/>
  </p:normalViewPr>
  <p:slideViewPr>
    <p:cSldViewPr>
      <p:cViewPr varScale="1">
        <p:scale>
          <a:sx n="98" d="100"/>
          <a:sy n="98" d="100"/>
        </p:scale>
        <p:origin x="-1920" y="-108"/>
      </p:cViewPr>
      <p:guideLst>
        <p:guide orient="horz" pos="2159"/>
        <p:guide pos="2880"/>
      </p:guideLst>
    </p:cSldViewPr>
  </p:slideViewPr>
  <p:notesTextViewPr>
    <p:cViewPr>
      <p:scale>
        <a:sx n="100" d="100"/>
        <a:sy n="100" d="100"/>
      </p:scale>
      <p:origin x="0" y="0"/>
    </p:cViewPr>
  </p:notesTextViewPr>
  <p:notesViewPr>
    <p:cSldViewPr>
      <p:cViewPr varScale="1">
        <p:scale>
          <a:sx n="76" d="100"/>
          <a:sy n="76" d="100"/>
        </p:scale>
        <p:origin x="5874" y="120"/>
      </p:cViewPr>
      <p:guideLst/>
    </p:cSldViewPr>
  </p:notesViewPr>
  <p:gridSpacing cx="76198" cy="7619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6575" cy="51117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4021138" y="0"/>
            <a:ext cx="3076575" cy="511175"/>
          </a:xfrm>
          <a:prstGeom prst="rect">
            <a:avLst/>
          </a:prstGeom>
        </p:spPr>
        <p:txBody>
          <a:bodyPr vert="horz" lIns="91440" tIns="45720" rIns="91440" bIns="45720" rtlCol="0"/>
          <a:lstStyle>
            <a:lvl1pPr algn="r">
              <a:defRPr sz="1200"/>
            </a:lvl1pPr>
          </a:lstStyle>
          <a:p>
            <a:fld id="{C8DB9E78-A039-4AE9-AEF1-1D882004E794}" type="datetimeFigureOut">
              <a:rPr lang="zh-CN" altLang="en-US" smtClean="0"/>
              <a:t>2019/9/2</a:t>
            </a:fld>
            <a:endParaRPr lang="zh-CN" altLang="en-US"/>
          </a:p>
        </p:txBody>
      </p:sp>
      <p:sp>
        <p:nvSpPr>
          <p:cNvPr id="4" name="页脚占位符 3"/>
          <p:cNvSpPr>
            <a:spLocks noGrp="1"/>
          </p:cNvSpPr>
          <p:nvPr>
            <p:ph type="ftr" sz="quarter" idx="2"/>
          </p:nvPr>
        </p:nvSpPr>
        <p:spPr>
          <a:xfrm>
            <a:off x="0" y="9721850"/>
            <a:ext cx="3076575" cy="511175"/>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4021138" y="9721850"/>
            <a:ext cx="3076575" cy="511175"/>
          </a:xfrm>
          <a:prstGeom prst="rect">
            <a:avLst/>
          </a:prstGeom>
        </p:spPr>
        <p:txBody>
          <a:bodyPr vert="horz" lIns="91440" tIns="45720" rIns="91440" bIns="45720" rtlCol="0" anchor="b"/>
          <a:lstStyle>
            <a:lvl1pPr algn="r">
              <a:defRPr sz="1200"/>
            </a:lvl1pPr>
          </a:lstStyle>
          <a:p>
            <a:fld id="{A8F552A2-C70E-4A50-83F4-2526F0E6C74F}" type="slidenum">
              <a:rPr lang="zh-CN" altLang="en-US" smtClean="0"/>
              <a:t>‹#›</a:t>
            </a:fld>
            <a:endParaRPr lang="zh-CN" altLang="en-US"/>
          </a:p>
        </p:txBody>
      </p:sp>
    </p:spTree>
    <p:extLst>
      <p:ext uri="{BB962C8B-B14F-4D97-AF65-F5344CB8AC3E}">
        <p14:creationId xmlns:p14="http://schemas.microsoft.com/office/powerpoint/2010/main" val="5527885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jpg>
</file>

<file path=ppt/media/image3.png>
</file>

<file path=ppt/media/image30.png>
</file>

<file path=ppt/media/image31.png>
</file>

<file path=ppt/media/image32.png>
</file>

<file path=ppt/media/image33.png>
</file>

<file path=ppt/media/image4.jp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3076363" cy="511731"/>
          </a:xfrm>
          <a:prstGeom prst="rect">
            <a:avLst/>
          </a:prstGeom>
          <a:noFill/>
          <a:ln w="9525">
            <a:noFill/>
            <a:miter lim="800000"/>
            <a:headEnd/>
            <a:tailEnd/>
          </a:ln>
        </p:spPr>
        <p:txBody>
          <a:bodyPr vert="horz" wrap="square" lIns="99048" tIns="49524" rIns="99048" bIns="49524" numCol="1" anchor="t" anchorCtr="0" compatLnSpc="1">
            <a:prstTxWarp prst="textNoShape">
              <a:avLst/>
            </a:prstTxWarp>
          </a:bodyPr>
          <a:lstStyle>
            <a:lvl1pPr>
              <a:buFont typeface="Arial" pitchFamily="34" charset="0"/>
              <a:buNone/>
              <a:defRPr sz="1300">
                <a:latin typeface="Arial" pitchFamily="34" charset="0"/>
              </a:defRPr>
            </a:lvl1pPr>
          </a:lstStyle>
          <a:p>
            <a:pPr>
              <a:defRPr/>
            </a:pPr>
            <a:endParaRPr lang="en-US"/>
          </a:p>
        </p:txBody>
      </p:sp>
      <p:sp>
        <p:nvSpPr>
          <p:cNvPr id="2051" name="Rectangle 3"/>
          <p:cNvSpPr>
            <a:spLocks noGrp="1" noChangeArrowheads="1"/>
          </p:cNvSpPr>
          <p:nvPr>
            <p:ph type="dt" idx="1"/>
          </p:nvPr>
        </p:nvSpPr>
        <p:spPr bwMode="auto">
          <a:xfrm>
            <a:off x="4021294" y="0"/>
            <a:ext cx="3076363" cy="511731"/>
          </a:xfrm>
          <a:prstGeom prst="rect">
            <a:avLst/>
          </a:prstGeom>
          <a:noFill/>
          <a:ln w="9525">
            <a:noFill/>
            <a:miter lim="800000"/>
            <a:headEnd/>
            <a:tailEnd/>
          </a:ln>
        </p:spPr>
        <p:txBody>
          <a:bodyPr vert="horz" wrap="square" lIns="99048" tIns="49524" rIns="99048" bIns="49524" numCol="1" anchor="t" anchorCtr="0" compatLnSpc="1">
            <a:prstTxWarp prst="textNoShape">
              <a:avLst/>
            </a:prstTxWarp>
          </a:bodyPr>
          <a:lstStyle>
            <a:lvl1pPr algn="r">
              <a:buFont typeface="Arial" pitchFamily="34" charset="0"/>
              <a:buNone/>
              <a:defRPr sz="1300">
                <a:latin typeface="Arial" pitchFamily="34" charset="0"/>
              </a:defRPr>
            </a:lvl1pPr>
          </a:lstStyle>
          <a:p>
            <a:pPr>
              <a:defRPr/>
            </a:pPr>
            <a:endParaRPr lang="en-US"/>
          </a:p>
        </p:txBody>
      </p:sp>
      <p:sp>
        <p:nvSpPr>
          <p:cNvPr id="27652" name="Rectangle 4"/>
          <p:cNvSpPr>
            <a:spLocks noGrp="1" noRot="1" noChangeAspect="1" noChangeArrowheads="1"/>
          </p:cNvSpPr>
          <p:nvPr>
            <p:ph type="sldImg" idx="2"/>
          </p:nvPr>
        </p:nvSpPr>
        <p:spPr bwMode="auto">
          <a:xfrm>
            <a:off x="992188" y="768350"/>
            <a:ext cx="5114925" cy="383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3" name="Rectangle 5"/>
          <p:cNvSpPr>
            <a:spLocks noGrp="1" noChangeArrowheads="1"/>
          </p:cNvSpPr>
          <p:nvPr>
            <p:ph type="body" sz="quarter" idx="3"/>
          </p:nvPr>
        </p:nvSpPr>
        <p:spPr bwMode="auto">
          <a:xfrm>
            <a:off x="709930" y="4861441"/>
            <a:ext cx="5679440" cy="4605576"/>
          </a:xfrm>
          <a:prstGeom prst="rect">
            <a:avLst/>
          </a:prstGeom>
          <a:noFill/>
          <a:ln w="9525">
            <a:noFill/>
            <a:miter lim="800000"/>
            <a:headEnd/>
            <a:tailEnd/>
          </a:ln>
        </p:spPr>
        <p:txBody>
          <a:bodyPr vert="horz" wrap="square" lIns="99048" tIns="49524" rIns="99048" bIns="49524" numCol="1" anchor="ctr"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2054" name="Rectangle 6"/>
          <p:cNvSpPr>
            <a:spLocks noGrp="1" noChangeArrowheads="1"/>
          </p:cNvSpPr>
          <p:nvPr>
            <p:ph type="ftr" sz="quarter" idx="4"/>
          </p:nvPr>
        </p:nvSpPr>
        <p:spPr bwMode="auto">
          <a:xfrm>
            <a:off x="0" y="9721106"/>
            <a:ext cx="3076363" cy="511731"/>
          </a:xfrm>
          <a:prstGeom prst="rect">
            <a:avLst/>
          </a:prstGeom>
          <a:noFill/>
          <a:ln w="9525">
            <a:noFill/>
            <a:miter lim="800000"/>
            <a:headEnd/>
            <a:tailEnd/>
          </a:ln>
        </p:spPr>
        <p:txBody>
          <a:bodyPr vert="horz" wrap="square" lIns="99048" tIns="49524" rIns="99048" bIns="49524" numCol="1" anchor="b" anchorCtr="0" compatLnSpc="1">
            <a:prstTxWarp prst="textNoShape">
              <a:avLst/>
            </a:prstTxWarp>
          </a:bodyPr>
          <a:lstStyle>
            <a:lvl1pPr>
              <a:buFont typeface="Arial" pitchFamily="34" charset="0"/>
              <a:buNone/>
              <a:defRPr sz="1300">
                <a:latin typeface="Arial" pitchFamily="34" charset="0"/>
              </a:defRPr>
            </a:lvl1pPr>
          </a:lstStyle>
          <a:p>
            <a:pPr>
              <a:defRPr/>
            </a:pPr>
            <a:endParaRPr lang="en-US"/>
          </a:p>
        </p:txBody>
      </p:sp>
      <p:sp>
        <p:nvSpPr>
          <p:cNvPr id="2055" name="Rectangle 7"/>
          <p:cNvSpPr>
            <a:spLocks noGrp="1" noChangeArrowheads="1"/>
          </p:cNvSpPr>
          <p:nvPr>
            <p:ph type="sldNum" sz="quarter" idx="5"/>
          </p:nvPr>
        </p:nvSpPr>
        <p:spPr bwMode="auto">
          <a:xfrm>
            <a:off x="4021294" y="9721106"/>
            <a:ext cx="3076363" cy="511731"/>
          </a:xfrm>
          <a:prstGeom prst="rect">
            <a:avLst/>
          </a:prstGeom>
          <a:noFill/>
          <a:ln w="9525">
            <a:noFill/>
            <a:miter lim="800000"/>
            <a:headEnd/>
            <a:tailEnd/>
          </a:ln>
        </p:spPr>
        <p:txBody>
          <a:bodyPr vert="horz" wrap="square" lIns="99048" tIns="49524" rIns="99048" bIns="49524" numCol="1" anchor="b" anchorCtr="0" compatLnSpc="1">
            <a:prstTxWarp prst="textNoShape">
              <a:avLst/>
            </a:prstTxWarp>
          </a:bodyPr>
          <a:lstStyle>
            <a:lvl1pPr algn="r">
              <a:buFont typeface="Arial" pitchFamily="34" charset="0"/>
              <a:buNone/>
              <a:defRPr sz="1300">
                <a:latin typeface="Arial" pitchFamily="34" charset="0"/>
              </a:defRPr>
            </a:lvl1pPr>
          </a:lstStyle>
          <a:p>
            <a:pPr>
              <a:defRPr/>
            </a:pPr>
            <a:fld id="{C2BB5545-2131-41E9-969C-B83DF3522C9E}" type="slidenum">
              <a:rPr lang="en-US"/>
              <a:pPr>
                <a:defRPr/>
              </a:pPr>
              <a:t>‹#›</a:t>
            </a:fld>
            <a:endParaRPr lang="en-US"/>
          </a:p>
        </p:txBody>
      </p:sp>
    </p:spTree>
    <p:extLst>
      <p:ext uri="{BB962C8B-B14F-4D97-AF65-F5344CB8AC3E}">
        <p14:creationId xmlns:p14="http://schemas.microsoft.com/office/powerpoint/2010/main" val="332688866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1</a:t>
            </a:fld>
            <a:endParaRPr lang="en-US"/>
          </a:p>
        </p:txBody>
      </p:sp>
    </p:spTree>
    <p:extLst>
      <p:ext uri="{BB962C8B-B14F-4D97-AF65-F5344CB8AC3E}">
        <p14:creationId xmlns:p14="http://schemas.microsoft.com/office/powerpoint/2010/main" val="25731833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12</a:t>
            </a:fld>
            <a:endParaRPr lang="en-US"/>
          </a:p>
        </p:txBody>
      </p:sp>
    </p:spTree>
    <p:extLst>
      <p:ext uri="{BB962C8B-B14F-4D97-AF65-F5344CB8AC3E}">
        <p14:creationId xmlns:p14="http://schemas.microsoft.com/office/powerpoint/2010/main" val="41578133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宋体" pitchFamily="2" charset="-122"/>
              <a:cs typeface="Times New Roman" pitchFamily="18" charset="0"/>
            </a:endParaRPr>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13</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宋体" pitchFamily="2" charset="-122"/>
              <a:cs typeface="Times New Roman" pitchFamily="18" charset="0"/>
            </a:endParaRPr>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14</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000000"/>
                </a:solidFill>
                <a:latin typeface="宋体" pitchFamily="2" charset="-122"/>
              </a:rPr>
              <a:t>1990</a:t>
            </a:r>
            <a:r>
              <a:rPr lang="zh-CN" altLang="en-US" dirty="0">
                <a:solidFill>
                  <a:srgbClr val="000000"/>
                </a:solidFill>
                <a:latin typeface="宋体" pitchFamily="2" charset="-122"/>
              </a:rPr>
              <a:t>年秋天，</a:t>
            </a:r>
            <a:r>
              <a:rPr lang="en-US" altLang="zh-CN" dirty="0">
                <a:solidFill>
                  <a:srgbClr val="000000"/>
                </a:solidFill>
                <a:latin typeface="宋体" pitchFamily="2" charset="-122"/>
              </a:rPr>
              <a:t>Linus</a:t>
            </a:r>
            <a:r>
              <a:rPr lang="zh-CN" altLang="en-US" dirty="0">
                <a:solidFill>
                  <a:srgbClr val="000000"/>
                </a:solidFill>
                <a:latin typeface="宋体" pitchFamily="2" charset="-122"/>
              </a:rPr>
              <a:t>在芬兰首都赫尔辛基大学学习操作系统课程，因为上机需要排队等待，</a:t>
            </a:r>
            <a:r>
              <a:rPr lang="en-US" altLang="zh-CN" dirty="0">
                <a:solidFill>
                  <a:srgbClr val="000000"/>
                </a:solidFill>
                <a:latin typeface="宋体" pitchFamily="2" charset="-122"/>
              </a:rPr>
              <a:t>Linus</a:t>
            </a:r>
            <a:r>
              <a:rPr lang="zh-CN" altLang="en-US" dirty="0">
                <a:solidFill>
                  <a:srgbClr val="000000"/>
                </a:solidFill>
                <a:latin typeface="宋体" pitchFamily="2" charset="-122"/>
              </a:rPr>
              <a:t>买了台</a:t>
            </a:r>
            <a:r>
              <a:rPr lang="en-US" altLang="zh-CN" dirty="0">
                <a:solidFill>
                  <a:srgbClr val="000000"/>
                </a:solidFill>
                <a:latin typeface="宋体" pitchFamily="2" charset="-122"/>
              </a:rPr>
              <a:t>PC</a:t>
            </a:r>
            <a:r>
              <a:rPr lang="zh-CN" altLang="en-US" dirty="0">
                <a:solidFill>
                  <a:srgbClr val="000000"/>
                </a:solidFill>
                <a:latin typeface="宋体" pitchFamily="2" charset="-122"/>
              </a:rPr>
              <a:t>机，开发了第一个程序，程序包括两个进程，分别向屏幕上写字母</a:t>
            </a:r>
            <a:r>
              <a:rPr lang="en-US" altLang="zh-CN" dirty="0">
                <a:solidFill>
                  <a:srgbClr val="000000"/>
                </a:solidFill>
                <a:latin typeface="宋体" pitchFamily="2" charset="-122"/>
              </a:rPr>
              <a:t>A</a:t>
            </a:r>
            <a:r>
              <a:rPr lang="zh-CN" altLang="en-US" dirty="0">
                <a:solidFill>
                  <a:srgbClr val="000000"/>
                </a:solidFill>
                <a:latin typeface="宋体" pitchFamily="2" charset="-122"/>
              </a:rPr>
              <a:t>和</a:t>
            </a:r>
            <a:r>
              <a:rPr lang="en-US" altLang="zh-CN" dirty="0">
                <a:solidFill>
                  <a:srgbClr val="000000"/>
                </a:solidFill>
                <a:latin typeface="宋体" pitchFamily="2" charset="-122"/>
              </a:rPr>
              <a:t>B</a:t>
            </a:r>
            <a:r>
              <a:rPr lang="zh-CN" altLang="en-US" dirty="0">
                <a:solidFill>
                  <a:srgbClr val="000000"/>
                </a:solidFill>
                <a:latin typeface="宋体" pitchFamily="2" charset="-122"/>
              </a:rPr>
              <a:t>，然后用定时器来切换进程。</a:t>
            </a:r>
            <a:endParaRPr lang="zh-CN" altLang="en-US" dirty="0">
              <a:latin typeface="宋体" pitchFamily="2" charset="-122"/>
              <a:cs typeface="Times New Roman" pitchFamily="18" charset="0"/>
            </a:endParaRPr>
          </a:p>
          <a:p>
            <a:r>
              <a:rPr lang="zh-CN" altLang="en-US" dirty="0">
                <a:solidFill>
                  <a:srgbClr val="000000"/>
                </a:solidFill>
                <a:latin typeface="宋体" pitchFamily="2" charset="-122"/>
              </a:rPr>
              <a:t> 此外，</a:t>
            </a:r>
            <a:r>
              <a:rPr lang="en-US" altLang="zh-CN" dirty="0">
                <a:solidFill>
                  <a:srgbClr val="000000"/>
                </a:solidFill>
                <a:latin typeface="宋体" pitchFamily="2" charset="-122"/>
              </a:rPr>
              <a:t>Linus</a:t>
            </a:r>
            <a:r>
              <a:rPr lang="zh-CN" altLang="en-US" dirty="0">
                <a:solidFill>
                  <a:srgbClr val="000000"/>
                </a:solidFill>
                <a:latin typeface="宋体" pitchFamily="2" charset="-122"/>
              </a:rPr>
              <a:t>需要终端仿真程序来存取</a:t>
            </a:r>
            <a:r>
              <a:rPr lang="en-US" altLang="zh-CN" dirty="0">
                <a:solidFill>
                  <a:srgbClr val="000000"/>
                </a:solidFill>
                <a:latin typeface="宋体" pitchFamily="2" charset="-122"/>
              </a:rPr>
              <a:t>Usenet</a:t>
            </a:r>
            <a:r>
              <a:rPr lang="zh-CN" altLang="en-US" dirty="0">
                <a:solidFill>
                  <a:srgbClr val="000000"/>
                </a:solidFill>
                <a:latin typeface="宋体" pitchFamily="2" charset="-122"/>
              </a:rPr>
              <a:t>新闻组的内容，于是他写了从调制解调器上接发信息的程序以及显示器、键盘和调制解调器的驱动程序。 然后还写了磁盘驱动程序，文件系统。一旦有了进程切换、文件系统和设备驱动程序，当然就拥有了一个操作系统原型，或者至少是它的一个内核。</a:t>
            </a:r>
            <a:r>
              <a:rPr lang="en-US" altLang="zh-CN" dirty="0">
                <a:solidFill>
                  <a:srgbClr val="000000"/>
                </a:solidFill>
                <a:latin typeface="宋体" pitchFamily="2" charset="-122"/>
              </a:rPr>
              <a:t>Linux</a:t>
            </a:r>
            <a:r>
              <a:rPr lang="zh-CN" altLang="en-US" dirty="0">
                <a:solidFill>
                  <a:srgbClr val="000000"/>
                </a:solidFill>
                <a:latin typeface="宋体" pitchFamily="2" charset="-122"/>
              </a:rPr>
              <a:t>就以这样极其古怪但也极其自然的方式问世。</a:t>
            </a:r>
            <a:r>
              <a:rPr lang="zh-CN" altLang="en-US" dirty="0"/>
              <a:t> </a:t>
            </a:r>
          </a:p>
          <a:p>
            <a:endParaRPr lang="zh-CN" altLang="en-US" dirty="0">
              <a:latin typeface="宋体" pitchFamily="2" charset="-122"/>
              <a:cs typeface="Times New Roman" pitchFamily="18" charset="0"/>
            </a:endParaRPr>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15</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spcBef>
                <a:spcPct val="0"/>
              </a:spcBef>
            </a:pPr>
            <a:r>
              <a:rPr lang="en-US" altLang="zh-CN" dirty="0">
                <a:effectLst>
                  <a:outerShdw blurRad="38100" dist="38100" dir="2700000" algn="tl">
                    <a:srgbClr val="C0C0C0"/>
                  </a:outerShdw>
                </a:effectLst>
              </a:rPr>
              <a:t>GPL</a:t>
            </a:r>
            <a:r>
              <a:rPr lang="zh-CN" altLang="en-US" dirty="0">
                <a:effectLst>
                  <a:outerShdw blurRad="38100" dist="38100" dir="2700000" algn="tl">
                    <a:srgbClr val="C0C0C0"/>
                  </a:outerShdw>
                </a:effectLst>
              </a:rPr>
              <a:t>   获得软件可能需要付费，但获得之后可随意使用。且软件以源代码形式发布。</a:t>
            </a:r>
            <a:endParaRPr lang="en-US" altLang="zh-CN" dirty="0">
              <a:effectLst>
                <a:outerShdw blurRad="38100" dist="38100" dir="2700000" algn="tl">
                  <a:srgbClr val="C0C0C0"/>
                </a:outerShdw>
              </a:effectLst>
            </a:endParaRPr>
          </a:p>
          <a:p>
            <a:pPr eaLnBrk="1" hangingPunct="1">
              <a:spcBef>
                <a:spcPct val="0"/>
              </a:spcBef>
            </a:pPr>
            <a:r>
              <a:rPr lang="en-US" altLang="zh-CN" dirty="0"/>
              <a:t>POSIX </a:t>
            </a:r>
            <a:r>
              <a:rPr lang="zh-CN" altLang="en-US" dirty="0"/>
              <a:t>（</a:t>
            </a:r>
            <a:r>
              <a:rPr lang="en-US" altLang="zh-CN" dirty="0"/>
              <a:t>Portable Operating System Interface </a:t>
            </a:r>
            <a:r>
              <a:rPr lang="zh-CN" altLang="en-US" dirty="0"/>
              <a:t>，可移植操作系统接口）。</a:t>
            </a:r>
            <a:r>
              <a:rPr lang="en-US" altLang="zh-CN" dirty="0"/>
              <a:t>IEEE</a:t>
            </a:r>
            <a:r>
              <a:rPr lang="zh-CN" altLang="en-US" dirty="0"/>
              <a:t>开发 </a:t>
            </a:r>
            <a:r>
              <a:rPr lang="en-US" altLang="zh-CN" dirty="0"/>
              <a:t>POSIX </a:t>
            </a:r>
            <a:r>
              <a:rPr lang="zh-CN" altLang="en-US" dirty="0"/>
              <a:t>标准，是为了提高 </a:t>
            </a:r>
            <a:r>
              <a:rPr lang="en-US" altLang="zh-CN" dirty="0"/>
              <a:t>UNIX </a:t>
            </a:r>
            <a:r>
              <a:rPr lang="zh-CN" altLang="en-US" dirty="0"/>
              <a:t>环境下应用程序的可移植性。</a:t>
            </a:r>
            <a:r>
              <a:rPr lang="en-US" altLang="zh-CN" dirty="0"/>
              <a:t>POSIX.1 </a:t>
            </a:r>
            <a:r>
              <a:rPr lang="zh-CN" altLang="en-US" dirty="0"/>
              <a:t>已经被国际标准化组织</a:t>
            </a:r>
            <a:r>
              <a:rPr lang="en-US" altLang="zh-CN" dirty="0"/>
              <a:t>ISO</a:t>
            </a:r>
            <a:r>
              <a:rPr lang="zh-CN" altLang="en-US" dirty="0"/>
              <a:t>接受。 </a:t>
            </a:r>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17</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spcBef>
                <a:spcPct val="0"/>
              </a:spcBef>
            </a:pPr>
            <a:endParaRPr lang="zh-CN" altLang="en-US" dirty="0"/>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20</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spcBef>
                <a:spcPct val="0"/>
              </a:spcBef>
            </a:pPr>
            <a:endParaRPr lang="zh-CN" altLang="en-US" dirty="0"/>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21</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spcBef>
                <a:spcPct val="0"/>
              </a:spcBef>
            </a:pPr>
            <a:endParaRPr lang="zh-CN" altLang="en-US" dirty="0"/>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22</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C2BB5545-2131-41E9-969C-B83DF3522C9E}" type="slidenum">
              <a:rPr lang="en-US" smtClean="0"/>
              <a:pPr>
                <a:defRPr/>
              </a:pPr>
              <a:t>24</a:t>
            </a:fld>
            <a:endParaRPr lang="en-US"/>
          </a:p>
        </p:txBody>
      </p:sp>
    </p:spTree>
    <p:extLst>
      <p:ext uri="{BB962C8B-B14F-4D97-AF65-F5344CB8AC3E}">
        <p14:creationId xmlns:p14="http://schemas.microsoft.com/office/powerpoint/2010/main" val="15611592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spcBef>
                <a:spcPct val="0"/>
              </a:spcBef>
            </a:pPr>
            <a:endParaRPr lang="zh-CN" altLang="en-US" dirty="0"/>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28</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平时考勤和上机实习，分组汇报，最后一次课汇报</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2</a:t>
            </a:fld>
            <a:endParaRPr lang="en-US"/>
          </a:p>
        </p:txBody>
      </p:sp>
    </p:spTree>
    <p:extLst>
      <p:ext uri="{BB962C8B-B14F-4D97-AF65-F5344CB8AC3E}">
        <p14:creationId xmlns:p14="http://schemas.microsoft.com/office/powerpoint/2010/main" val="31978154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rgbClr val="000000"/>
                </a:solidFill>
                <a:latin typeface="宋体" pitchFamily="2" charset="-122"/>
                <a:cs typeface="Times New Roman" pitchFamily="18" charset="0"/>
              </a:rPr>
              <a:t>整个系统由四个部分组成：</a:t>
            </a:r>
            <a:endParaRPr lang="zh-CN" altLang="en-US" dirty="0">
              <a:latin typeface="宋体" pitchFamily="2" charset="-122"/>
              <a:cs typeface="Times New Roman" pitchFamily="18" charset="0"/>
            </a:endParaRPr>
          </a:p>
          <a:p>
            <a:r>
              <a:rPr lang="en-US" altLang="zh-CN" dirty="0">
                <a:solidFill>
                  <a:srgbClr val="000000"/>
                </a:solidFill>
                <a:latin typeface="宋体" pitchFamily="2" charset="-122"/>
                <a:cs typeface="Times New Roman" pitchFamily="18" charset="0"/>
              </a:rPr>
              <a:t>1.</a:t>
            </a:r>
            <a:r>
              <a:rPr lang="en-US" altLang="zh-CN" dirty="0">
                <a:solidFill>
                  <a:srgbClr val="000000"/>
                </a:solidFill>
                <a:cs typeface="Times New Roman" pitchFamily="18" charset="0"/>
              </a:rPr>
              <a:t>      </a:t>
            </a:r>
            <a:r>
              <a:rPr lang="zh-CN" altLang="en-US" dirty="0">
                <a:solidFill>
                  <a:srgbClr val="000000"/>
                </a:solidFill>
                <a:latin typeface="宋体" pitchFamily="2" charset="-122"/>
                <a:cs typeface="Times New Roman" pitchFamily="18" charset="0"/>
              </a:rPr>
              <a:t>用户进程</a:t>
            </a:r>
            <a:r>
              <a:rPr lang="en-US" altLang="zh-CN" dirty="0">
                <a:solidFill>
                  <a:srgbClr val="000000"/>
                </a:solidFill>
                <a:latin typeface="Arial"/>
                <a:cs typeface="Times New Roman" pitchFamily="18" charset="0"/>
              </a:rPr>
              <a:t>—</a:t>
            </a:r>
            <a:r>
              <a:rPr lang="zh-CN" altLang="en-US" dirty="0">
                <a:solidFill>
                  <a:srgbClr val="000000"/>
                </a:solidFill>
                <a:latin typeface="宋体" pitchFamily="2" charset="-122"/>
                <a:cs typeface="Times New Roman" pitchFamily="18" charset="0"/>
              </a:rPr>
              <a:t>用户应用程序是运行在</a:t>
            </a:r>
            <a:r>
              <a:rPr lang="en-US" altLang="zh-CN" dirty="0">
                <a:solidFill>
                  <a:srgbClr val="000000"/>
                </a:solidFill>
                <a:latin typeface="宋体" pitchFamily="2" charset="-122"/>
                <a:cs typeface="Times New Roman" pitchFamily="18" charset="0"/>
              </a:rPr>
              <a:t>Linux</a:t>
            </a:r>
            <a:r>
              <a:rPr lang="zh-CN" altLang="en-US" dirty="0">
                <a:solidFill>
                  <a:srgbClr val="000000"/>
                </a:solidFill>
                <a:latin typeface="宋体" pitchFamily="2" charset="-122"/>
                <a:cs typeface="Times New Roman" pitchFamily="18" charset="0"/>
              </a:rPr>
              <a:t>内核之上的一个庞大的软件集合， 当一个用户程序在操作系统之上运行时，它成为操作系统中的一个</a:t>
            </a:r>
            <a:r>
              <a:rPr lang="zh-CN" altLang="en-US" b="1" dirty="0">
                <a:solidFill>
                  <a:srgbClr val="000000"/>
                </a:solidFill>
                <a:latin typeface="宋体" pitchFamily="2" charset="-122"/>
                <a:cs typeface="Times New Roman" pitchFamily="18" charset="0"/>
              </a:rPr>
              <a:t>进程</a:t>
            </a:r>
            <a:r>
              <a:rPr lang="zh-CN" altLang="en-US" dirty="0">
                <a:solidFill>
                  <a:srgbClr val="000000"/>
                </a:solidFill>
                <a:latin typeface="宋体" pitchFamily="2" charset="-122"/>
                <a:cs typeface="Times New Roman" pitchFamily="18" charset="0"/>
              </a:rPr>
              <a:t>。关于进程更详细的描述参见第三章。</a:t>
            </a:r>
            <a:endParaRPr lang="zh-CN" altLang="en-US" dirty="0">
              <a:latin typeface="宋体" pitchFamily="2" charset="-122"/>
              <a:cs typeface="Times New Roman" pitchFamily="18" charset="0"/>
            </a:endParaRPr>
          </a:p>
          <a:p>
            <a:r>
              <a:rPr lang="en-US" altLang="zh-CN" dirty="0">
                <a:solidFill>
                  <a:srgbClr val="000000"/>
                </a:solidFill>
                <a:latin typeface="宋体" pitchFamily="2" charset="-122"/>
                <a:cs typeface="Times New Roman" pitchFamily="18" charset="0"/>
              </a:rPr>
              <a:t>2.</a:t>
            </a:r>
            <a:r>
              <a:rPr lang="en-US" altLang="zh-CN" dirty="0">
                <a:solidFill>
                  <a:srgbClr val="000000"/>
                </a:solidFill>
                <a:cs typeface="Times New Roman" pitchFamily="18" charset="0"/>
              </a:rPr>
              <a:t>      </a:t>
            </a:r>
            <a:r>
              <a:rPr lang="zh-CN" altLang="en-US" dirty="0">
                <a:solidFill>
                  <a:srgbClr val="000000"/>
                </a:solidFill>
                <a:latin typeface="宋体" pitchFamily="2" charset="-122"/>
                <a:cs typeface="Times New Roman" pitchFamily="18" charset="0"/>
              </a:rPr>
              <a:t>系统调用接口</a:t>
            </a:r>
            <a:r>
              <a:rPr lang="en-US" altLang="zh-CN" dirty="0">
                <a:solidFill>
                  <a:srgbClr val="000000"/>
                </a:solidFill>
                <a:latin typeface="Arial"/>
                <a:cs typeface="Times New Roman" pitchFamily="18" charset="0"/>
              </a:rPr>
              <a:t>—</a:t>
            </a:r>
            <a:r>
              <a:rPr lang="en-US" altLang="zh-CN" dirty="0">
                <a:solidFill>
                  <a:srgbClr val="000000"/>
                </a:solidFill>
                <a:latin typeface="宋体" pitchFamily="2" charset="-122"/>
                <a:cs typeface="Times New Roman" pitchFamily="18" charset="0"/>
              </a:rPr>
              <a:t> </a:t>
            </a:r>
            <a:r>
              <a:rPr lang="zh-CN" altLang="en-US" dirty="0">
                <a:solidFill>
                  <a:srgbClr val="000000"/>
                </a:solidFill>
                <a:latin typeface="宋体" pitchFamily="2" charset="-122"/>
                <a:cs typeface="Times New Roman" pitchFamily="18" charset="0"/>
              </a:rPr>
              <a:t>在应用程序中，可通过系统调用来调用操作系统内核中特定的过程，以实现特定的服务。例如，在程序中有一条读取数据的</a:t>
            </a:r>
            <a:r>
              <a:rPr lang="en-US" altLang="zh-CN" dirty="0">
                <a:solidFill>
                  <a:srgbClr val="000000"/>
                </a:solidFill>
                <a:latin typeface="宋体" pitchFamily="2" charset="-122"/>
                <a:cs typeface="Times New Roman" pitchFamily="18" charset="0"/>
              </a:rPr>
              <a:t>read()</a:t>
            </a:r>
            <a:r>
              <a:rPr lang="zh-CN" altLang="en-US" dirty="0">
                <a:solidFill>
                  <a:srgbClr val="000000"/>
                </a:solidFill>
                <a:latin typeface="宋体" pitchFamily="2" charset="-122"/>
                <a:cs typeface="Times New Roman" pitchFamily="18" charset="0"/>
              </a:rPr>
              <a:t>系统调用，但是，真正的读取操作是由操作系统内核完成的。所以说，系统调用是内核代码的一部分，更详细内容参看第六章。</a:t>
            </a:r>
            <a:endParaRPr lang="zh-CN" altLang="en-US" dirty="0">
              <a:latin typeface="宋体" pitchFamily="2" charset="-122"/>
              <a:cs typeface="Times New Roman" pitchFamily="18" charset="0"/>
            </a:endParaRPr>
          </a:p>
          <a:p>
            <a:r>
              <a:rPr lang="en-US" altLang="zh-CN" dirty="0">
                <a:solidFill>
                  <a:srgbClr val="000000"/>
                </a:solidFill>
                <a:latin typeface="宋体" pitchFamily="2" charset="-122"/>
                <a:cs typeface="Times New Roman" pitchFamily="18" charset="0"/>
              </a:rPr>
              <a:t>3.</a:t>
            </a:r>
            <a:r>
              <a:rPr lang="en-US" altLang="zh-CN" dirty="0">
                <a:solidFill>
                  <a:srgbClr val="000000"/>
                </a:solidFill>
                <a:cs typeface="Times New Roman" pitchFamily="18" charset="0"/>
              </a:rPr>
              <a:t>      </a:t>
            </a:r>
            <a:r>
              <a:rPr lang="en-US" altLang="zh-CN" dirty="0">
                <a:solidFill>
                  <a:srgbClr val="000000"/>
                </a:solidFill>
                <a:latin typeface="宋体" pitchFamily="2" charset="-122"/>
                <a:cs typeface="Times New Roman" pitchFamily="18" charset="0"/>
              </a:rPr>
              <a:t>Linux</a:t>
            </a:r>
            <a:r>
              <a:rPr lang="zh-CN" altLang="en-US" dirty="0">
                <a:solidFill>
                  <a:srgbClr val="000000"/>
                </a:solidFill>
                <a:latin typeface="宋体" pitchFamily="2" charset="-122"/>
                <a:cs typeface="Times New Roman" pitchFamily="18" charset="0"/>
              </a:rPr>
              <a:t>内核</a:t>
            </a:r>
            <a:r>
              <a:rPr lang="en-US" altLang="zh-CN" dirty="0">
                <a:solidFill>
                  <a:srgbClr val="000000"/>
                </a:solidFill>
                <a:latin typeface="Arial"/>
                <a:cs typeface="Times New Roman" pitchFamily="18" charset="0"/>
              </a:rPr>
              <a:t>—</a:t>
            </a:r>
            <a:r>
              <a:rPr lang="zh-CN" altLang="en-US" dirty="0">
                <a:solidFill>
                  <a:srgbClr val="000000"/>
                </a:solidFill>
                <a:latin typeface="宋体" pitchFamily="2" charset="-122"/>
                <a:cs typeface="Times New Roman" pitchFamily="18" charset="0"/>
              </a:rPr>
              <a:t>内核是操作系统的灵魂，它负责管理磁盘上的文件、内存，负责启动并运行程序，负责从网络上接收和发送数据包等等。这是本书讨论的重点。</a:t>
            </a:r>
            <a:endParaRPr lang="zh-CN" altLang="en-US" dirty="0">
              <a:latin typeface="宋体" pitchFamily="2" charset="-122"/>
              <a:cs typeface="Times New Roman" pitchFamily="18" charset="0"/>
            </a:endParaRPr>
          </a:p>
          <a:p>
            <a:r>
              <a:rPr lang="en-US" altLang="zh-CN" dirty="0">
                <a:solidFill>
                  <a:srgbClr val="000000"/>
                </a:solidFill>
                <a:latin typeface="宋体" pitchFamily="2" charset="-122"/>
                <a:cs typeface="Times New Roman" pitchFamily="18" charset="0"/>
              </a:rPr>
              <a:t>4.</a:t>
            </a:r>
            <a:r>
              <a:rPr lang="en-US" altLang="zh-CN" dirty="0">
                <a:solidFill>
                  <a:srgbClr val="000000"/>
                </a:solidFill>
                <a:cs typeface="Times New Roman" pitchFamily="18" charset="0"/>
              </a:rPr>
              <a:t>      </a:t>
            </a:r>
            <a:r>
              <a:rPr lang="zh-CN" altLang="en-US" dirty="0">
                <a:solidFill>
                  <a:srgbClr val="000000"/>
                </a:solidFill>
                <a:latin typeface="宋体" pitchFamily="2" charset="-122"/>
                <a:cs typeface="Times New Roman" pitchFamily="18" charset="0"/>
              </a:rPr>
              <a:t>硬件</a:t>
            </a:r>
            <a:r>
              <a:rPr lang="en-US" altLang="zh-CN" dirty="0">
                <a:solidFill>
                  <a:srgbClr val="000000"/>
                </a:solidFill>
                <a:latin typeface="Arial"/>
                <a:cs typeface="Times New Roman" pitchFamily="18" charset="0"/>
              </a:rPr>
              <a:t>—</a:t>
            </a:r>
            <a:r>
              <a:rPr lang="zh-CN" altLang="en-US" dirty="0">
                <a:solidFill>
                  <a:srgbClr val="000000"/>
                </a:solidFill>
                <a:latin typeface="宋体" pitchFamily="2" charset="-122"/>
                <a:cs typeface="Times New Roman" pitchFamily="18" charset="0"/>
              </a:rPr>
              <a:t>这个子系统包括了</a:t>
            </a:r>
            <a:r>
              <a:rPr lang="en-US" altLang="zh-CN" dirty="0">
                <a:solidFill>
                  <a:srgbClr val="000000"/>
                </a:solidFill>
                <a:latin typeface="宋体" pitchFamily="2" charset="-122"/>
                <a:cs typeface="Times New Roman" pitchFamily="18" charset="0"/>
              </a:rPr>
              <a:t>Linux</a:t>
            </a:r>
            <a:r>
              <a:rPr lang="zh-CN" altLang="en-US" dirty="0">
                <a:solidFill>
                  <a:srgbClr val="000000"/>
                </a:solidFill>
                <a:latin typeface="宋体" pitchFamily="2" charset="-122"/>
                <a:cs typeface="Times New Roman" pitchFamily="18" charset="0"/>
              </a:rPr>
              <a:t>安装时需要的所有可能的物理设备。例如，</a:t>
            </a:r>
            <a:r>
              <a:rPr lang="en-US" altLang="zh-CN" dirty="0">
                <a:solidFill>
                  <a:srgbClr val="000000"/>
                </a:solidFill>
                <a:latin typeface="宋体" pitchFamily="2" charset="-122"/>
                <a:cs typeface="Times New Roman" pitchFamily="18" charset="0"/>
              </a:rPr>
              <a:t>CPU</a:t>
            </a:r>
            <a:r>
              <a:rPr lang="zh-CN" altLang="en-US" dirty="0">
                <a:solidFill>
                  <a:srgbClr val="000000"/>
                </a:solidFill>
                <a:latin typeface="宋体" pitchFamily="2" charset="-122"/>
                <a:cs typeface="Times New Roman" pitchFamily="18" charset="0"/>
              </a:rPr>
              <a:t>、 内存、硬盘、网络硬件等等。</a:t>
            </a:r>
            <a:endParaRPr lang="zh-CN" altLang="en-US" dirty="0">
              <a:latin typeface="宋体" pitchFamily="2" charset="-122"/>
              <a:cs typeface="Times New Roman" pitchFamily="18" charset="0"/>
            </a:endParaRPr>
          </a:p>
          <a:p>
            <a:pPr eaLnBrk="1" hangingPunct="1">
              <a:spcBef>
                <a:spcPct val="0"/>
              </a:spcBef>
            </a:pPr>
            <a:endParaRPr lang="zh-CN" altLang="en-US" dirty="0"/>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29</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000000"/>
                </a:solidFill>
                <a:latin typeface="宋体" pitchFamily="2" charset="-122"/>
                <a:cs typeface="Times New Roman" pitchFamily="18" charset="0"/>
              </a:rPr>
              <a:t>1.</a:t>
            </a:r>
            <a:r>
              <a:rPr lang="en-US" altLang="zh-CN" dirty="0">
                <a:solidFill>
                  <a:srgbClr val="000000"/>
                </a:solidFill>
                <a:cs typeface="Times New Roman" pitchFamily="18" charset="0"/>
              </a:rPr>
              <a:t>    </a:t>
            </a:r>
            <a:r>
              <a:rPr lang="zh-CN" altLang="en-US" b="1" dirty="0">
                <a:solidFill>
                  <a:srgbClr val="000000"/>
                </a:solidFill>
                <a:latin typeface="宋体" pitchFamily="2" charset="-122"/>
                <a:cs typeface="Times New Roman" pitchFamily="18" charset="0"/>
              </a:rPr>
              <a:t>进程调度－</a:t>
            </a:r>
            <a:r>
              <a:rPr lang="zh-CN" altLang="en-US" dirty="0">
                <a:solidFill>
                  <a:srgbClr val="000000"/>
                </a:solidFill>
                <a:latin typeface="宋体" pitchFamily="2" charset="-122"/>
                <a:cs typeface="Times New Roman" pitchFamily="18" charset="0"/>
              </a:rPr>
              <a:t>控制着进程对</a:t>
            </a:r>
            <a:r>
              <a:rPr lang="en-US" altLang="zh-CN" dirty="0">
                <a:solidFill>
                  <a:srgbClr val="000000"/>
                </a:solidFill>
                <a:latin typeface="宋体" pitchFamily="2" charset="-122"/>
                <a:cs typeface="Times New Roman" pitchFamily="18" charset="0"/>
              </a:rPr>
              <a:t>CPU</a:t>
            </a:r>
            <a:r>
              <a:rPr lang="zh-CN" altLang="en-US" dirty="0">
                <a:solidFill>
                  <a:srgbClr val="000000"/>
                </a:solidFill>
                <a:latin typeface="宋体" pitchFamily="2" charset="-122"/>
                <a:cs typeface="Times New Roman" pitchFamily="18" charset="0"/>
              </a:rPr>
              <a:t>的访问。当需要选择一个进程运行时，由调度程序选择最值得运行的进程。</a:t>
            </a:r>
            <a:r>
              <a:rPr lang="en-US" altLang="zh-CN" dirty="0">
                <a:solidFill>
                  <a:srgbClr val="000000"/>
                </a:solidFill>
                <a:latin typeface="宋体" pitchFamily="2" charset="-122"/>
                <a:cs typeface="Times New Roman" pitchFamily="18" charset="0"/>
              </a:rPr>
              <a:t>Linux </a:t>
            </a:r>
            <a:r>
              <a:rPr lang="zh-CN" altLang="en-US" dirty="0">
                <a:solidFill>
                  <a:srgbClr val="000000"/>
                </a:solidFill>
                <a:latin typeface="宋体" pitchFamily="2" charset="-122"/>
                <a:cs typeface="Times New Roman" pitchFamily="18" charset="0"/>
              </a:rPr>
              <a:t>使用了比较简单的基于优先级和时间片的进程调度算法选择新的进程。</a:t>
            </a:r>
            <a:endParaRPr lang="zh-CN" altLang="en-US" dirty="0">
              <a:latin typeface="宋体" pitchFamily="2" charset="-122"/>
              <a:cs typeface="Times New Roman" pitchFamily="18" charset="0"/>
            </a:endParaRPr>
          </a:p>
          <a:p>
            <a:r>
              <a:rPr lang="en-US" altLang="zh-CN" dirty="0">
                <a:solidFill>
                  <a:srgbClr val="000000"/>
                </a:solidFill>
                <a:latin typeface="宋体" pitchFamily="2" charset="-122"/>
                <a:cs typeface="Times New Roman" pitchFamily="18" charset="0"/>
              </a:rPr>
              <a:t>2.</a:t>
            </a:r>
            <a:r>
              <a:rPr lang="en-US" altLang="zh-CN" dirty="0">
                <a:solidFill>
                  <a:srgbClr val="000000"/>
                </a:solidFill>
                <a:cs typeface="Times New Roman" pitchFamily="18" charset="0"/>
              </a:rPr>
              <a:t>    </a:t>
            </a:r>
            <a:r>
              <a:rPr lang="zh-CN" altLang="en-US" b="1" dirty="0">
                <a:solidFill>
                  <a:srgbClr val="000000"/>
                </a:solidFill>
                <a:latin typeface="宋体" pitchFamily="2" charset="-122"/>
                <a:cs typeface="Times New Roman" pitchFamily="18" charset="0"/>
              </a:rPr>
              <a:t>内存管理－</a:t>
            </a:r>
            <a:r>
              <a:rPr lang="zh-CN" altLang="en-US" dirty="0">
                <a:solidFill>
                  <a:srgbClr val="000000"/>
                </a:solidFill>
                <a:latin typeface="宋体" pitchFamily="2" charset="-122"/>
                <a:cs typeface="Times New Roman" pitchFamily="18" charset="0"/>
              </a:rPr>
              <a:t>允许多个进程安全地共享主内存区域 。</a:t>
            </a:r>
            <a:r>
              <a:rPr lang="en-US" altLang="zh-CN" dirty="0">
                <a:solidFill>
                  <a:srgbClr val="000000"/>
                </a:solidFill>
                <a:latin typeface="宋体" pitchFamily="2" charset="-122"/>
                <a:cs typeface="Times New Roman" pitchFamily="18" charset="0"/>
              </a:rPr>
              <a:t>Linux</a:t>
            </a:r>
            <a:r>
              <a:rPr lang="zh-CN" altLang="en-US" dirty="0">
                <a:solidFill>
                  <a:srgbClr val="000000"/>
                </a:solidFill>
                <a:latin typeface="宋体" pitchFamily="2" charset="-122"/>
                <a:cs typeface="Times New Roman" pitchFamily="18" charset="0"/>
              </a:rPr>
              <a:t>的内存管理支持虚拟内存，即在计算机中运行的程序，其代码、数据和堆栈的总量可以超过实际内存的大小，操作系统只将当前使用的程序块保留在内存中，其余的程序块则保留在磁盘上。必要时，操作系统负责在磁盘和内存之间交换程序块。</a:t>
            </a:r>
            <a:endParaRPr lang="zh-CN" altLang="en-US" dirty="0">
              <a:latin typeface="宋体" pitchFamily="2" charset="-122"/>
              <a:cs typeface="Times New Roman" pitchFamily="18" charset="0"/>
            </a:endParaRPr>
          </a:p>
          <a:p>
            <a:r>
              <a:rPr lang="zh-CN" altLang="en-US" dirty="0">
                <a:solidFill>
                  <a:srgbClr val="000000"/>
                </a:solidFill>
                <a:latin typeface="宋体" pitchFamily="2" charset="-122"/>
                <a:cs typeface="Times New Roman" pitchFamily="18" charset="0"/>
              </a:rPr>
              <a:t>因为虚拟内存管理需要硬件支持，因此内存管理从逻辑上可以分为硬件无关的部分和硬件相关的部分。详细内容参看第四章。</a:t>
            </a:r>
            <a:endParaRPr lang="zh-CN" altLang="en-US" dirty="0">
              <a:latin typeface="宋体" pitchFamily="2" charset="-122"/>
              <a:cs typeface="Times New Roman" pitchFamily="18" charset="0"/>
            </a:endParaRPr>
          </a:p>
          <a:p>
            <a:r>
              <a:rPr lang="en-US" altLang="zh-CN" dirty="0">
                <a:solidFill>
                  <a:srgbClr val="000000"/>
                </a:solidFill>
                <a:latin typeface="宋体" pitchFamily="2" charset="-122"/>
                <a:cs typeface="Times New Roman" pitchFamily="18" charset="0"/>
              </a:rPr>
              <a:t>3.</a:t>
            </a:r>
            <a:r>
              <a:rPr lang="en-US" altLang="zh-CN" dirty="0">
                <a:solidFill>
                  <a:srgbClr val="000000"/>
                </a:solidFill>
                <a:cs typeface="Times New Roman" pitchFamily="18" charset="0"/>
              </a:rPr>
              <a:t>    </a:t>
            </a:r>
            <a:r>
              <a:rPr lang="zh-CN" altLang="en-US" b="1" dirty="0">
                <a:solidFill>
                  <a:srgbClr val="000000"/>
                </a:solidFill>
                <a:latin typeface="宋体" pitchFamily="2" charset="-122"/>
                <a:cs typeface="Times New Roman" pitchFamily="18" charset="0"/>
              </a:rPr>
              <a:t>虚拟文件系统－</a:t>
            </a:r>
            <a:r>
              <a:rPr lang="zh-CN" altLang="en-US" dirty="0">
                <a:solidFill>
                  <a:srgbClr val="000000"/>
                </a:solidFill>
                <a:latin typeface="宋体" pitchFamily="2" charset="-122"/>
                <a:cs typeface="Times New Roman" pitchFamily="18" charset="0"/>
              </a:rPr>
              <a:t>隐藏各种不同硬件的具体细节，为所有设备提供统一的接口。虚拟文件系统支持多达数十种不同的文件系统，这也是</a:t>
            </a:r>
            <a:r>
              <a:rPr lang="en-US" altLang="zh-CN" dirty="0">
                <a:solidFill>
                  <a:srgbClr val="000000"/>
                </a:solidFill>
                <a:latin typeface="宋体" pitchFamily="2" charset="-122"/>
                <a:cs typeface="Times New Roman" pitchFamily="18" charset="0"/>
              </a:rPr>
              <a:t>Linux</a:t>
            </a:r>
            <a:r>
              <a:rPr lang="zh-CN" altLang="en-US" dirty="0">
                <a:solidFill>
                  <a:srgbClr val="000000"/>
                </a:solidFill>
                <a:latin typeface="宋体" pitchFamily="2" charset="-122"/>
                <a:cs typeface="Times New Roman" pitchFamily="18" charset="0"/>
              </a:rPr>
              <a:t>较有特色的一部分。</a:t>
            </a:r>
            <a:endParaRPr lang="zh-CN" altLang="en-US" dirty="0">
              <a:latin typeface="宋体" pitchFamily="2" charset="-122"/>
              <a:cs typeface="Times New Roman" pitchFamily="18" charset="0"/>
            </a:endParaRPr>
          </a:p>
          <a:p>
            <a:r>
              <a:rPr lang="zh-CN" altLang="en-US" dirty="0">
                <a:solidFill>
                  <a:srgbClr val="000000"/>
                </a:solidFill>
                <a:latin typeface="宋体" pitchFamily="2" charset="-122"/>
              </a:rPr>
              <a:t>虚拟文件系统可分为逻辑文件系统和设备驱动程序。逻辑文件系统指</a:t>
            </a:r>
            <a:r>
              <a:rPr lang="en-US" altLang="zh-CN" dirty="0">
                <a:solidFill>
                  <a:srgbClr val="000000"/>
                </a:solidFill>
                <a:latin typeface="宋体" pitchFamily="2" charset="-122"/>
              </a:rPr>
              <a:t>Linux</a:t>
            </a:r>
            <a:r>
              <a:rPr lang="zh-CN" altLang="en-US" dirty="0">
                <a:solidFill>
                  <a:srgbClr val="000000"/>
                </a:solidFill>
                <a:latin typeface="宋体" pitchFamily="2" charset="-122"/>
              </a:rPr>
              <a:t>所支持</a:t>
            </a:r>
            <a:r>
              <a:rPr lang="zh-CN" altLang="en-US" dirty="0">
                <a:solidFill>
                  <a:srgbClr val="000000"/>
                </a:solidFill>
                <a:latin typeface="宋体" pitchFamily="2" charset="-122"/>
                <a:cs typeface="Times New Roman" pitchFamily="18" charset="0"/>
              </a:rPr>
              <a:t>的文件系统，如</a:t>
            </a:r>
            <a:r>
              <a:rPr lang="en-US" altLang="zh-CN" dirty="0">
                <a:solidFill>
                  <a:srgbClr val="000000"/>
                </a:solidFill>
                <a:latin typeface="宋体" pitchFamily="2" charset="-122"/>
                <a:cs typeface="Times New Roman" pitchFamily="18" charset="0"/>
              </a:rPr>
              <a:t>ext2, fat</a:t>
            </a:r>
            <a:r>
              <a:rPr lang="zh-CN" altLang="en-US" dirty="0">
                <a:solidFill>
                  <a:srgbClr val="000000"/>
                </a:solidFill>
                <a:latin typeface="宋体" pitchFamily="2" charset="-122"/>
                <a:cs typeface="Times New Roman" pitchFamily="18" charset="0"/>
              </a:rPr>
              <a:t>等，设备驱动程序指为每一种硬件控制器所编写的设备驱动程序模块。详细内容参看第八章和第九章。</a:t>
            </a:r>
            <a:endParaRPr lang="zh-CN" altLang="en-US" dirty="0">
              <a:latin typeface="宋体" pitchFamily="2" charset="-122"/>
              <a:cs typeface="Times New Roman" pitchFamily="18" charset="0"/>
            </a:endParaRPr>
          </a:p>
          <a:p>
            <a:r>
              <a:rPr lang="en-US" altLang="zh-CN" dirty="0">
                <a:solidFill>
                  <a:srgbClr val="000000"/>
                </a:solidFill>
                <a:latin typeface="宋体" pitchFamily="2" charset="-122"/>
                <a:cs typeface="Times New Roman" pitchFamily="18" charset="0"/>
              </a:rPr>
              <a:t>1.</a:t>
            </a:r>
            <a:r>
              <a:rPr lang="en-US" altLang="zh-CN" dirty="0">
                <a:solidFill>
                  <a:srgbClr val="000000"/>
                </a:solidFill>
                <a:cs typeface="Times New Roman" pitchFamily="18" charset="0"/>
              </a:rPr>
              <a:t>    </a:t>
            </a:r>
            <a:r>
              <a:rPr lang="zh-CN" altLang="en-US" b="1" dirty="0">
                <a:solidFill>
                  <a:srgbClr val="000000"/>
                </a:solidFill>
                <a:latin typeface="宋体" pitchFamily="2" charset="-122"/>
                <a:cs typeface="Times New Roman" pitchFamily="18" charset="0"/>
              </a:rPr>
              <a:t>网络－</a:t>
            </a:r>
            <a:r>
              <a:rPr lang="zh-CN" altLang="en-US" dirty="0">
                <a:solidFill>
                  <a:srgbClr val="000000"/>
                </a:solidFill>
                <a:latin typeface="宋体" pitchFamily="2" charset="-122"/>
                <a:cs typeface="Times New Roman" pitchFamily="18" charset="0"/>
              </a:rPr>
              <a:t>提供了对各种网络标准协议的存取和各种网络硬件的支持。网络子系统可分为网络协议和网络驱动程序两部分。网络协议部分负责实现每一种可能的网络传输协议，网络设备驱动程序负责与硬件设备进行通信，每一种可能的硬件设备都有相应的设备驱动程序。因为这部分内容相对独立和复杂，本书不做详细介绍。</a:t>
            </a:r>
            <a:endParaRPr lang="zh-CN" altLang="en-US" dirty="0">
              <a:latin typeface="宋体" pitchFamily="2" charset="-122"/>
              <a:cs typeface="Times New Roman" pitchFamily="18" charset="0"/>
            </a:endParaRPr>
          </a:p>
          <a:p>
            <a:r>
              <a:rPr lang="en-US" altLang="zh-CN" dirty="0">
                <a:solidFill>
                  <a:srgbClr val="000000"/>
                </a:solidFill>
                <a:latin typeface="宋体" pitchFamily="2" charset="-122"/>
                <a:cs typeface="Times New Roman" pitchFamily="18" charset="0"/>
              </a:rPr>
              <a:t>2.</a:t>
            </a:r>
            <a:r>
              <a:rPr lang="en-US" altLang="zh-CN" dirty="0">
                <a:solidFill>
                  <a:srgbClr val="000000"/>
                </a:solidFill>
                <a:cs typeface="Times New Roman" pitchFamily="18" charset="0"/>
              </a:rPr>
              <a:t>    </a:t>
            </a:r>
            <a:r>
              <a:rPr lang="zh-CN" altLang="en-US" b="1" dirty="0">
                <a:solidFill>
                  <a:srgbClr val="000000"/>
                </a:solidFill>
                <a:latin typeface="宋体" pitchFamily="2" charset="-122"/>
                <a:cs typeface="Times New Roman" pitchFamily="18" charset="0"/>
              </a:rPr>
              <a:t>进程间通信</a:t>
            </a:r>
            <a:r>
              <a:rPr lang="en-US" altLang="zh-CN" b="1" dirty="0">
                <a:solidFill>
                  <a:srgbClr val="000000"/>
                </a:solidFill>
                <a:latin typeface="宋体" pitchFamily="2" charset="-122"/>
                <a:cs typeface="Times New Roman" pitchFamily="18" charset="0"/>
              </a:rPr>
              <a:t>(IPC)</a:t>
            </a:r>
            <a:r>
              <a:rPr lang="zh-CN" altLang="en-US" dirty="0">
                <a:solidFill>
                  <a:srgbClr val="000000"/>
                </a:solidFill>
                <a:latin typeface="宋体" pitchFamily="2" charset="-122"/>
                <a:cs typeface="Times New Roman" pitchFamily="18" charset="0"/>
              </a:rPr>
              <a:t>－ 支持进程间各种通信机制，包括共享内存、消息队列及管道等。这部分内容也相对独立，本书不做详细介绍。</a:t>
            </a:r>
            <a:endParaRPr lang="zh-CN" altLang="en-US" dirty="0">
              <a:latin typeface="宋体" pitchFamily="2" charset="-122"/>
              <a:cs typeface="Times New Roman" pitchFamily="18" charset="0"/>
            </a:endParaRPr>
          </a:p>
          <a:p>
            <a:r>
              <a:rPr lang="zh-CN" altLang="en-US" dirty="0">
                <a:solidFill>
                  <a:srgbClr val="000000"/>
                </a:solidFill>
                <a:latin typeface="宋体" pitchFamily="2" charset="-122"/>
                <a:cs typeface="Times New Roman" pitchFamily="18" charset="0"/>
              </a:rPr>
              <a:t>从图</a:t>
            </a:r>
            <a:r>
              <a:rPr lang="en-US" altLang="zh-CN" dirty="0">
                <a:solidFill>
                  <a:srgbClr val="000000"/>
                </a:solidFill>
                <a:latin typeface="宋体" pitchFamily="2" charset="-122"/>
                <a:cs typeface="Times New Roman" pitchFamily="18" charset="0"/>
              </a:rPr>
              <a:t>1.3</a:t>
            </a:r>
            <a:r>
              <a:rPr lang="zh-CN" altLang="en-US" dirty="0">
                <a:solidFill>
                  <a:srgbClr val="000000"/>
                </a:solidFill>
                <a:latin typeface="宋体" pitchFamily="2" charset="-122"/>
                <a:cs typeface="Times New Roman" pitchFamily="18" charset="0"/>
              </a:rPr>
              <a:t>可以看出，处于中心位置的是进程调度，所有其它的子系统都依赖于它，因为每个子系统都需要挂起或恢复进程。一般情况下，当一个进程等待硬件操作完成时，它被挂起；当操作真正完成时，进程恢复执行。例如，当一个进程通过网络发送一条消息时，发送进程被挂起，一直到硬件成功地完成消息的发送。其它子系统</a:t>
            </a:r>
            <a:r>
              <a:rPr lang="en-US" altLang="zh-CN" dirty="0">
                <a:solidFill>
                  <a:srgbClr val="000000"/>
                </a:solidFill>
                <a:latin typeface="宋体" pitchFamily="2" charset="-122"/>
                <a:cs typeface="Times New Roman" pitchFamily="18" charset="0"/>
              </a:rPr>
              <a:t>(</a:t>
            </a:r>
            <a:r>
              <a:rPr lang="zh-CN" altLang="en-US" dirty="0">
                <a:solidFill>
                  <a:srgbClr val="000000"/>
                </a:solidFill>
                <a:latin typeface="宋体" pitchFamily="2" charset="-122"/>
                <a:cs typeface="Times New Roman" pitchFamily="18" charset="0"/>
              </a:rPr>
              <a:t>内存管理，虚拟文件系统及进程间通信</a:t>
            </a:r>
            <a:r>
              <a:rPr lang="en-US" altLang="zh-CN" dirty="0">
                <a:solidFill>
                  <a:srgbClr val="000000"/>
                </a:solidFill>
                <a:latin typeface="宋体" pitchFamily="2" charset="-122"/>
                <a:cs typeface="Times New Roman" pitchFamily="18" charset="0"/>
              </a:rPr>
              <a:t>)</a:t>
            </a:r>
            <a:r>
              <a:rPr lang="zh-CN" altLang="en-US" dirty="0">
                <a:solidFill>
                  <a:srgbClr val="000000"/>
                </a:solidFill>
                <a:latin typeface="宋体" pitchFamily="2" charset="-122"/>
                <a:cs typeface="Times New Roman" pitchFamily="18" charset="0"/>
              </a:rPr>
              <a:t>以相似的理由依赖于进程调度。</a:t>
            </a:r>
            <a:endParaRPr lang="zh-CN" altLang="en-US" dirty="0">
              <a:latin typeface="宋体" pitchFamily="2" charset="-122"/>
              <a:cs typeface="Times New Roman" pitchFamily="18" charset="0"/>
            </a:endParaRPr>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30</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宋体" pitchFamily="2" charset="-122"/>
              <a:cs typeface="Times New Roman" pitchFamily="18" charset="0"/>
            </a:endParaRPr>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31</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latin typeface="宋体" pitchFamily="2" charset="-122"/>
                <a:cs typeface="Times New Roman" pitchFamily="18" charset="0"/>
              </a:rPr>
              <a:t>发行版为许多不同的目的而制作</a:t>
            </a:r>
            <a:r>
              <a:rPr lang="en-US" altLang="zh-CN" dirty="0">
                <a:latin typeface="宋体" pitchFamily="2" charset="-122"/>
                <a:cs typeface="Times New Roman" pitchFamily="18" charset="0"/>
              </a:rPr>
              <a:t>, </a:t>
            </a:r>
            <a:r>
              <a:rPr lang="zh-CN" altLang="en-US" dirty="0">
                <a:latin typeface="宋体" pitchFamily="2" charset="-122"/>
                <a:cs typeface="Times New Roman" pitchFamily="18" charset="0"/>
              </a:rPr>
              <a:t>包括对不同计算机结构的支持</a:t>
            </a:r>
            <a:r>
              <a:rPr lang="en-US" altLang="zh-CN" dirty="0">
                <a:latin typeface="宋体" pitchFamily="2" charset="-122"/>
                <a:cs typeface="Times New Roman" pitchFamily="18" charset="0"/>
              </a:rPr>
              <a:t>, </a:t>
            </a:r>
            <a:r>
              <a:rPr lang="zh-CN" altLang="en-US" dirty="0">
                <a:latin typeface="宋体" pitchFamily="2" charset="-122"/>
                <a:cs typeface="Times New Roman" pitchFamily="18" charset="0"/>
              </a:rPr>
              <a:t>对一个具体区域或语言的本地化，实时应用，和嵌入式系统</a:t>
            </a:r>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32</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宋体" pitchFamily="2" charset="-122"/>
              <a:cs typeface="Times New Roman" pitchFamily="18" charset="0"/>
            </a:endParaRPr>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33</a:t>
            </a:fld>
            <a:endParaRPr lang="en-US"/>
          </a:p>
        </p:txBody>
      </p:sp>
    </p:spTree>
    <p:extLst>
      <p:ext uri="{BB962C8B-B14F-4D97-AF65-F5344CB8AC3E}">
        <p14:creationId xmlns:p14="http://schemas.microsoft.com/office/powerpoint/2010/main" val="10876150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宋体" pitchFamily="2" charset="-122"/>
              <a:cs typeface="Times New Roman" pitchFamily="18" charset="0"/>
            </a:endParaRPr>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38</a:t>
            </a:fld>
            <a:endParaRPr lang="en-US"/>
          </a:p>
        </p:txBody>
      </p:sp>
    </p:spTree>
    <p:extLst>
      <p:ext uri="{BB962C8B-B14F-4D97-AF65-F5344CB8AC3E}">
        <p14:creationId xmlns:p14="http://schemas.microsoft.com/office/powerpoint/2010/main" val="4292705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宋体" pitchFamily="2" charset="-122"/>
              <a:cs typeface="Times New Roman" pitchFamily="18" charset="0"/>
            </a:endParaRPr>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39</a:t>
            </a:fld>
            <a:endParaRPr lang="en-US"/>
          </a:p>
        </p:txBody>
      </p:sp>
    </p:spTree>
    <p:extLst>
      <p:ext uri="{BB962C8B-B14F-4D97-AF65-F5344CB8AC3E}">
        <p14:creationId xmlns:p14="http://schemas.microsoft.com/office/powerpoint/2010/main" val="37949229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43</a:t>
            </a:fld>
            <a:endParaRPr lang="en-US"/>
          </a:p>
        </p:txBody>
      </p:sp>
    </p:spTree>
    <p:extLst>
      <p:ext uri="{BB962C8B-B14F-4D97-AF65-F5344CB8AC3E}">
        <p14:creationId xmlns:p14="http://schemas.microsoft.com/office/powerpoint/2010/main" val="31180984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56</a:t>
            </a:fld>
            <a:endParaRPr lang="en-US"/>
          </a:p>
        </p:txBody>
      </p:sp>
    </p:spTree>
    <p:extLst>
      <p:ext uri="{BB962C8B-B14F-4D97-AF65-F5344CB8AC3E}">
        <p14:creationId xmlns:p14="http://schemas.microsoft.com/office/powerpoint/2010/main" val="12512222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69</a:t>
            </a:fld>
            <a:endParaRPr lang="en-US"/>
          </a:p>
        </p:txBody>
      </p:sp>
    </p:spTree>
    <p:extLst>
      <p:ext uri="{BB962C8B-B14F-4D97-AF65-F5344CB8AC3E}">
        <p14:creationId xmlns:p14="http://schemas.microsoft.com/office/powerpoint/2010/main" val="2966037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4</a:t>
            </a:fld>
            <a:endParaRPr lang="en-US"/>
          </a:p>
        </p:txBody>
      </p:sp>
    </p:spTree>
    <p:extLst>
      <p:ext uri="{BB962C8B-B14F-4D97-AF65-F5344CB8AC3E}">
        <p14:creationId xmlns:p14="http://schemas.microsoft.com/office/powerpoint/2010/main" val="3748646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6</a:t>
            </a:fld>
            <a:endParaRPr lang="en-US"/>
          </a:p>
        </p:txBody>
      </p:sp>
    </p:spTree>
    <p:extLst>
      <p:ext uri="{BB962C8B-B14F-4D97-AF65-F5344CB8AC3E}">
        <p14:creationId xmlns:p14="http://schemas.microsoft.com/office/powerpoint/2010/main" val="2624483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7</a:t>
            </a:fld>
            <a:endParaRPr lang="en-US"/>
          </a:p>
        </p:txBody>
      </p:sp>
    </p:spTree>
    <p:extLst>
      <p:ext uri="{BB962C8B-B14F-4D97-AF65-F5344CB8AC3E}">
        <p14:creationId xmlns:p14="http://schemas.microsoft.com/office/powerpoint/2010/main" val="36560679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8</a:t>
            </a:fld>
            <a:endParaRPr lang="en-US"/>
          </a:p>
        </p:txBody>
      </p:sp>
    </p:spTree>
    <p:extLst>
      <p:ext uri="{BB962C8B-B14F-4D97-AF65-F5344CB8AC3E}">
        <p14:creationId xmlns:p14="http://schemas.microsoft.com/office/powerpoint/2010/main" val="6840234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9</a:t>
            </a:fld>
            <a:endParaRPr lang="en-US"/>
          </a:p>
        </p:txBody>
      </p:sp>
    </p:spTree>
    <p:extLst>
      <p:ext uri="{BB962C8B-B14F-4D97-AF65-F5344CB8AC3E}">
        <p14:creationId xmlns:p14="http://schemas.microsoft.com/office/powerpoint/2010/main" val="4155257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10</a:t>
            </a:fld>
            <a:endParaRPr lang="en-US"/>
          </a:p>
        </p:txBody>
      </p:sp>
    </p:spTree>
    <p:extLst>
      <p:ext uri="{BB962C8B-B14F-4D97-AF65-F5344CB8AC3E}">
        <p14:creationId xmlns:p14="http://schemas.microsoft.com/office/powerpoint/2010/main" val="3344389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000000"/>
                </a:solidFill>
                <a:latin typeface="宋体" pitchFamily="2" charset="-122"/>
                <a:cs typeface="Times New Roman" pitchFamily="18" charset="0"/>
              </a:rPr>
              <a:t>1965</a:t>
            </a:r>
            <a:r>
              <a:rPr lang="zh-CN" altLang="en-US" dirty="0">
                <a:solidFill>
                  <a:srgbClr val="000000"/>
                </a:solidFill>
                <a:latin typeface="宋体" pitchFamily="2" charset="-122"/>
              </a:rPr>
              <a:t>年在美国国防部高级研究计划署</a:t>
            </a:r>
            <a:r>
              <a:rPr lang="en-US" altLang="zh-CN" dirty="0">
                <a:solidFill>
                  <a:srgbClr val="000000"/>
                </a:solidFill>
                <a:latin typeface="宋体" pitchFamily="2" charset="-122"/>
                <a:cs typeface="Times New Roman" pitchFamily="18" charset="0"/>
              </a:rPr>
              <a:t>ARPA</a:t>
            </a:r>
            <a:r>
              <a:rPr lang="zh-CN" altLang="en-US" dirty="0">
                <a:solidFill>
                  <a:srgbClr val="000000"/>
                </a:solidFill>
                <a:latin typeface="宋体" pitchFamily="2" charset="-122"/>
              </a:rPr>
              <a:t>的支持下，麻省理工学院、贝尔实验室和通用电气公司决定开发一种</a:t>
            </a:r>
            <a:r>
              <a:rPr lang="zh-CN" altLang="en-US" dirty="0">
                <a:solidFill>
                  <a:srgbClr val="000000"/>
                </a:solidFill>
                <a:latin typeface="Arial"/>
              </a:rPr>
              <a:t>“</a:t>
            </a:r>
            <a:r>
              <a:rPr lang="zh-CN" altLang="en-US" dirty="0">
                <a:solidFill>
                  <a:srgbClr val="000000"/>
                </a:solidFill>
                <a:latin typeface="宋体" pitchFamily="2" charset="-122"/>
              </a:rPr>
              <a:t>公用计算服务系统</a:t>
            </a:r>
            <a:r>
              <a:rPr lang="zh-CN" altLang="en-US" dirty="0">
                <a:solidFill>
                  <a:srgbClr val="000000"/>
                </a:solidFill>
                <a:latin typeface="Arial"/>
              </a:rPr>
              <a:t>”</a:t>
            </a:r>
            <a:r>
              <a:rPr lang="zh-CN" altLang="en-US" dirty="0">
                <a:solidFill>
                  <a:srgbClr val="000000"/>
                </a:solidFill>
                <a:latin typeface="宋体" pitchFamily="2" charset="-122"/>
              </a:rPr>
              <a:t>， 希望能够同时支持整个波士顿所有的分时用户。该系统称作</a:t>
            </a:r>
            <a:r>
              <a:rPr lang="en-US" altLang="zh-CN" dirty="0">
                <a:solidFill>
                  <a:srgbClr val="000000"/>
                </a:solidFill>
                <a:latin typeface="宋体" pitchFamily="2" charset="-122"/>
                <a:cs typeface="Times New Roman" pitchFamily="18" charset="0"/>
              </a:rPr>
              <a:t>MULTICS </a:t>
            </a:r>
            <a:r>
              <a:rPr lang="en-US" altLang="zh-CN" b="1" dirty="0">
                <a:solidFill>
                  <a:srgbClr val="000000"/>
                </a:solidFill>
                <a:latin typeface="宋体" pitchFamily="2" charset="-122"/>
                <a:cs typeface="Times New Roman" pitchFamily="18" charset="0"/>
              </a:rPr>
              <a:t>(</a:t>
            </a:r>
            <a:r>
              <a:rPr lang="en-US" altLang="zh-CN" b="1" dirty="0" err="1">
                <a:solidFill>
                  <a:srgbClr val="000000"/>
                </a:solidFill>
                <a:latin typeface="宋体" pitchFamily="2" charset="-122"/>
                <a:cs typeface="Times New Roman" pitchFamily="18" charset="0"/>
              </a:rPr>
              <a:t>MULTiplexed</a:t>
            </a:r>
            <a:r>
              <a:rPr lang="en-US" altLang="zh-CN" b="1" dirty="0">
                <a:solidFill>
                  <a:srgbClr val="000000"/>
                </a:solidFill>
                <a:latin typeface="宋体" pitchFamily="2" charset="-122"/>
                <a:cs typeface="Times New Roman" pitchFamily="18" charset="0"/>
              </a:rPr>
              <a:t> Information and Computing Service</a:t>
            </a:r>
            <a:r>
              <a:rPr lang="en-US" altLang="zh-CN" dirty="0">
                <a:solidFill>
                  <a:srgbClr val="000000"/>
                </a:solidFill>
                <a:latin typeface="宋体" pitchFamily="2" charset="-122"/>
                <a:cs typeface="Times New Roman" pitchFamily="18" charset="0"/>
              </a:rPr>
              <a:t> )</a:t>
            </a:r>
            <a:r>
              <a:rPr lang="zh-CN" altLang="en-US" dirty="0">
                <a:solidFill>
                  <a:srgbClr val="000000"/>
                </a:solidFill>
                <a:latin typeface="宋体" pitchFamily="2" charset="-122"/>
              </a:rPr>
              <a:t>。</a:t>
            </a:r>
            <a:endParaRPr lang="zh-CN" altLang="en-US" dirty="0">
              <a:latin typeface="宋体" pitchFamily="2" charset="-122"/>
              <a:cs typeface="Times New Roman" pitchFamily="18" charset="0"/>
            </a:endParaRPr>
          </a:p>
          <a:p>
            <a:pPr algn="just"/>
            <a:r>
              <a:rPr lang="en-US" altLang="zh-CN" dirty="0">
                <a:solidFill>
                  <a:srgbClr val="000000"/>
                </a:solidFill>
                <a:latin typeface="宋体" pitchFamily="2" charset="-122"/>
                <a:cs typeface="Times New Roman" pitchFamily="18" charset="0"/>
              </a:rPr>
              <a:t>MULTICS</a:t>
            </a:r>
            <a:r>
              <a:rPr lang="zh-CN" altLang="en-US" dirty="0">
                <a:solidFill>
                  <a:srgbClr val="000000"/>
                </a:solidFill>
                <a:latin typeface="宋体" pitchFamily="2" charset="-122"/>
              </a:rPr>
              <a:t>设计目标是通过电话线把远程终端接入计算机主机。但是，</a:t>
            </a:r>
            <a:r>
              <a:rPr lang="en-US" altLang="zh-CN" b="1" dirty="0">
                <a:solidFill>
                  <a:srgbClr val="000000"/>
                </a:solidFill>
                <a:latin typeface="宋体" pitchFamily="2" charset="-122"/>
              </a:rPr>
              <a:t>MULTICS</a:t>
            </a:r>
            <a:r>
              <a:rPr lang="zh-CN" altLang="en-US" dirty="0">
                <a:solidFill>
                  <a:srgbClr val="000000"/>
                </a:solidFill>
                <a:latin typeface="宋体" pitchFamily="2" charset="-122"/>
              </a:rPr>
              <a:t>研制难度超出了所有人预料。长期研制工作达不到预期目标，</a:t>
            </a:r>
            <a:r>
              <a:rPr lang="en-US" altLang="zh-CN" dirty="0">
                <a:solidFill>
                  <a:srgbClr val="000000"/>
                </a:solidFill>
                <a:latin typeface="宋体" pitchFamily="2" charset="-122"/>
              </a:rPr>
              <a:t>1969</a:t>
            </a:r>
            <a:r>
              <a:rPr lang="zh-CN" altLang="en-US" dirty="0">
                <a:solidFill>
                  <a:srgbClr val="000000"/>
                </a:solidFill>
                <a:latin typeface="宋体" pitchFamily="2" charset="-122"/>
              </a:rPr>
              <a:t>年</a:t>
            </a:r>
            <a:r>
              <a:rPr lang="en-US" altLang="zh-CN" dirty="0">
                <a:solidFill>
                  <a:srgbClr val="000000"/>
                </a:solidFill>
                <a:latin typeface="宋体" pitchFamily="2" charset="-122"/>
              </a:rPr>
              <a:t>4</a:t>
            </a:r>
            <a:r>
              <a:rPr lang="zh-CN" altLang="en-US" dirty="0">
                <a:solidFill>
                  <a:srgbClr val="000000"/>
                </a:solidFill>
                <a:latin typeface="宋体" pitchFamily="2" charset="-122"/>
              </a:rPr>
              <a:t>月贝尔实验室退出，通用电气公司也退出了。 但最终，经过多年的努力，</a:t>
            </a:r>
            <a:r>
              <a:rPr lang="en-US" altLang="zh-CN" dirty="0">
                <a:solidFill>
                  <a:srgbClr val="000000"/>
                </a:solidFill>
                <a:latin typeface="宋体" pitchFamily="2" charset="-122"/>
              </a:rPr>
              <a:t>M</a:t>
            </a:r>
            <a:r>
              <a:rPr lang="en-US" altLang="zh-CN" dirty="0">
                <a:solidFill>
                  <a:srgbClr val="000000"/>
                </a:solidFill>
                <a:latin typeface="宋体" pitchFamily="2" charset="-122"/>
                <a:cs typeface="Times New Roman" pitchFamily="18" charset="0"/>
              </a:rPr>
              <a:t>ULTICS </a:t>
            </a:r>
            <a:r>
              <a:rPr lang="zh-CN" altLang="en-US" dirty="0">
                <a:solidFill>
                  <a:srgbClr val="000000"/>
                </a:solidFill>
                <a:latin typeface="宋体" pitchFamily="2" charset="-122"/>
              </a:rPr>
              <a:t>成功地应用了。</a:t>
            </a:r>
            <a:endParaRPr lang="zh-CN" altLang="en-US" dirty="0">
              <a:latin typeface="宋体" pitchFamily="2" charset="-122"/>
              <a:cs typeface="Times New Roman" pitchFamily="18" charset="0"/>
            </a:endParaRPr>
          </a:p>
          <a:p>
            <a:pPr algn="just"/>
            <a:r>
              <a:rPr lang="zh-CN" altLang="en-US" dirty="0">
                <a:solidFill>
                  <a:srgbClr val="000000"/>
                </a:solidFill>
                <a:latin typeface="宋体" pitchFamily="2" charset="-122"/>
              </a:rPr>
              <a:t>运行</a:t>
            </a:r>
            <a:r>
              <a:rPr lang="en-US" altLang="zh-CN" dirty="0">
                <a:solidFill>
                  <a:srgbClr val="000000"/>
                </a:solidFill>
                <a:latin typeface="宋体" pitchFamily="2" charset="-122"/>
                <a:cs typeface="Times New Roman" pitchFamily="18" charset="0"/>
              </a:rPr>
              <a:t>MULTICS</a:t>
            </a:r>
            <a:r>
              <a:rPr lang="zh-CN" altLang="en-US" dirty="0">
                <a:solidFill>
                  <a:srgbClr val="000000"/>
                </a:solidFill>
                <a:latin typeface="宋体" pitchFamily="2" charset="-122"/>
              </a:rPr>
              <a:t>的计算机系统在九十年代中陆续被关闭。</a:t>
            </a:r>
            <a:endParaRPr lang="zh-CN" altLang="en-US" dirty="0">
              <a:latin typeface="宋体" pitchFamily="2" charset="-122"/>
              <a:cs typeface="Times New Roman" pitchFamily="18" charset="0"/>
            </a:endParaRPr>
          </a:p>
          <a:p>
            <a:pPr algn="just"/>
            <a:r>
              <a:rPr lang="en-US" altLang="zh-CN" dirty="0">
                <a:solidFill>
                  <a:srgbClr val="000000"/>
                </a:solidFill>
                <a:latin typeface="宋体" pitchFamily="2" charset="-122"/>
                <a:cs typeface="Times New Roman" pitchFamily="18" charset="0"/>
              </a:rPr>
              <a:t>MULTICS</a:t>
            </a:r>
            <a:r>
              <a:rPr lang="zh-CN" altLang="en-US" dirty="0">
                <a:solidFill>
                  <a:srgbClr val="000000"/>
                </a:solidFill>
                <a:latin typeface="宋体" pitchFamily="2" charset="-122"/>
              </a:rPr>
              <a:t>引入了许多现代操作系统领域的概念雏形，对随后操作系统特别是</a:t>
            </a:r>
            <a:r>
              <a:rPr lang="en-US" altLang="zh-CN" dirty="0">
                <a:solidFill>
                  <a:srgbClr val="000000"/>
                </a:solidFill>
                <a:latin typeface="宋体" pitchFamily="2" charset="-122"/>
                <a:cs typeface="Times New Roman" pitchFamily="18" charset="0"/>
              </a:rPr>
              <a:t>Unix</a:t>
            </a:r>
            <a:r>
              <a:rPr lang="zh-CN" altLang="en-US" dirty="0">
                <a:solidFill>
                  <a:srgbClr val="000000"/>
                </a:solidFill>
                <a:latin typeface="宋体" pitchFamily="2" charset="-122"/>
              </a:rPr>
              <a:t>的成功有着巨大的影响。</a:t>
            </a:r>
            <a:endParaRPr lang="zh-CN" altLang="en-US" dirty="0">
              <a:latin typeface="宋体" pitchFamily="2" charset="-122"/>
              <a:cs typeface="Times New Roman" pitchFamily="18" charset="0"/>
            </a:endParaRPr>
          </a:p>
          <a:p>
            <a:r>
              <a:rPr lang="en-US" altLang="zh-CN" dirty="0">
                <a:solidFill>
                  <a:srgbClr val="000000"/>
                </a:solidFill>
                <a:latin typeface="宋体" pitchFamily="2" charset="-122"/>
                <a:cs typeface="Times New Roman" pitchFamily="18" charset="0"/>
              </a:rPr>
              <a:t>1969</a:t>
            </a:r>
            <a:r>
              <a:rPr lang="zh-CN" altLang="en-US" dirty="0">
                <a:solidFill>
                  <a:srgbClr val="000000"/>
                </a:solidFill>
                <a:latin typeface="宋体" pitchFamily="2" charset="-122"/>
              </a:rPr>
              <a:t>年</a:t>
            </a:r>
            <a:r>
              <a:rPr lang="en-US" altLang="zh-CN" dirty="0">
                <a:solidFill>
                  <a:srgbClr val="000000"/>
                </a:solidFill>
                <a:latin typeface="宋体" pitchFamily="2" charset="-122"/>
                <a:cs typeface="Times New Roman" pitchFamily="18" charset="0"/>
              </a:rPr>
              <a:t>,</a:t>
            </a:r>
            <a:r>
              <a:rPr lang="zh-CN" altLang="en-US" dirty="0">
                <a:solidFill>
                  <a:srgbClr val="000000"/>
                </a:solidFill>
                <a:latin typeface="宋体" pitchFamily="2" charset="-122"/>
              </a:rPr>
              <a:t>贝尔退出</a:t>
            </a:r>
            <a:r>
              <a:rPr lang="en-US" altLang="zh-CN" dirty="0">
                <a:solidFill>
                  <a:srgbClr val="000000"/>
                </a:solidFill>
                <a:latin typeface="宋体" pitchFamily="2" charset="-122"/>
                <a:cs typeface="Times New Roman" pitchFamily="18" charset="0"/>
              </a:rPr>
              <a:t>MULTICS</a:t>
            </a:r>
            <a:r>
              <a:rPr lang="zh-CN" altLang="en-US" dirty="0">
                <a:solidFill>
                  <a:srgbClr val="000000"/>
                </a:solidFill>
                <a:latin typeface="宋体" pitchFamily="2" charset="-122"/>
              </a:rPr>
              <a:t>研制项目后</a:t>
            </a:r>
            <a:r>
              <a:rPr lang="en-US" altLang="zh-CN" dirty="0">
                <a:solidFill>
                  <a:srgbClr val="000000"/>
                </a:solidFill>
                <a:latin typeface="宋体" pitchFamily="2" charset="-122"/>
                <a:cs typeface="Times New Roman" pitchFamily="18" charset="0"/>
              </a:rPr>
              <a:t>, Ken Thompson</a:t>
            </a:r>
            <a:r>
              <a:rPr lang="zh-CN" altLang="en-US" dirty="0">
                <a:solidFill>
                  <a:srgbClr val="000000"/>
                </a:solidFill>
                <a:latin typeface="宋体" pitchFamily="2" charset="-122"/>
              </a:rPr>
              <a:t>和</a:t>
            </a:r>
            <a:r>
              <a:rPr lang="en-US" altLang="zh-CN" dirty="0">
                <a:solidFill>
                  <a:srgbClr val="000000"/>
                </a:solidFill>
                <a:latin typeface="宋体" pitchFamily="2" charset="-122"/>
                <a:cs typeface="Times New Roman" pitchFamily="18" charset="0"/>
              </a:rPr>
              <a:t>Dennis M. Ritchie</a:t>
            </a:r>
            <a:r>
              <a:rPr lang="zh-CN" altLang="en-US" dirty="0">
                <a:solidFill>
                  <a:srgbClr val="000000"/>
                </a:solidFill>
                <a:latin typeface="宋体" pitchFamily="2" charset="-122"/>
              </a:rPr>
              <a:t>两个研究人员想申请经费购买计算机从事操作系统研究，但多次申请得不到批准。项目无着落，他们边在一台无人用的</a:t>
            </a:r>
            <a:r>
              <a:rPr lang="en-US" altLang="zh-CN" dirty="0">
                <a:solidFill>
                  <a:srgbClr val="000000"/>
                </a:solidFill>
                <a:latin typeface="宋体" pitchFamily="2" charset="-122"/>
                <a:cs typeface="Times New Roman" pitchFamily="18" charset="0"/>
              </a:rPr>
              <a:t>PDP-7</a:t>
            </a:r>
            <a:r>
              <a:rPr lang="zh-CN" altLang="en-US" dirty="0">
                <a:solidFill>
                  <a:srgbClr val="000000"/>
                </a:solidFill>
                <a:latin typeface="宋体" pitchFamily="2" charset="-122"/>
              </a:rPr>
              <a:t>上重新摆弄原先在</a:t>
            </a:r>
            <a:r>
              <a:rPr lang="zh-CN" altLang="en-US" dirty="0">
                <a:solidFill>
                  <a:srgbClr val="000000"/>
                </a:solidFill>
                <a:latin typeface="宋体" pitchFamily="2" charset="-122"/>
                <a:cs typeface="Times New Roman" pitchFamily="18" charset="0"/>
              </a:rPr>
              <a:t> </a:t>
            </a:r>
            <a:r>
              <a:rPr lang="en-US" altLang="zh-CN" dirty="0">
                <a:solidFill>
                  <a:srgbClr val="000000"/>
                </a:solidFill>
                <a:latin typeface="宋体" pitchFamily="2" charset="-122"/>
                <a:cs typeface="Times New Roman" pitchFamily="18" charset="0"/>
              </a:rPr>
              <a:t>MULTICS </a:t>
            </a:r>
            <a:r>
              <a:rPr lang="zh-CN" altLang="en-US" dirty="0">
                <a:solidFill>
                  <a:srgbClr val="000000"/>
                </a:solidFill>
                <a:latin typeface="宋体" pitchFamily="2" charset="-122"/>
              </a:rPr>
              <a:t>项目上设计的</a:t>
            </a:r>
            <a:r>
              <a:rPr lang="zh-CN" altLang="en-US" dirty="0">
                <a:solidFill>
                  <a:srgbClr val="000000"/>
                </a:solidFill>
                <a:latin typeface="Arial"/>
                <a:cs typeface="Times New Roman" pitchFamily="18" charset="0"/>
              </a:rPr>
              <a:t>“</a:t>
            </a:r>
            <a:r>
              <a:rPr lang="zh-CN" altLang="en-US" dirty="0">
                <a:solidFill>
                  <a:srgbClr val="000000"/>
                </a:solidFill>
                <a:latin typeface="宋体" pitchFamily="2" charset="-122"/>
              </a:rPr>
              <a:t>空间旅行</a:t>
            </a:r>
            <a:r>
              <a:rPr lang="zh-CN" altLang="en-US" dirty="0">
                <a:solidFill>
                  <a:srgbClr val="000000"/>
                </a:solidFill>
                <a:latin typeface="Arial"/>
                <a:cs typeface="Times New Roman" pitchFamily="18" charset="0"/>
              </a:rPr>
              <a:t>”</a:t>
            </a:r>
            <a:r>
              <a:rPr lang="zh-CN" altLang="en-US" dirty="0">
                <a:solidFill>
                  <a:srgbClr val="000000"/>
                </a:solidFill>
                <a:latin typeface="宋体" pitchFamily="2" charset="-122"/>
              </a:rPr>
              <a:t>游戏。为了使游戏能</a:t>
            </a:r>
            <a:r>
              <a:rPr lang="zh-CN" altLang="en-US" dirty="0">
                <a:latin typeface="宋体" pitchFamily="2" charset="-122"/>
              </a:rPr>
              <a:t>够在</a:t>
            </a:r>
            <a:r>
              <a:rPr lang="en-US" altLang="zh-CN" dirty="0">
                <a:latin typeface="宋体" pitchFamily="2" charset="-122"/>
                <a:cs typeface="Times New Roman" pitchFamily="18" charset="0"/>
              </a:rPr>
              <a:t>PDP-7</a:t>
            </a:r>
            <a:r>
              <a:rPr lang="zh-CN" altLang="en-US" dirty="0">
                <a:latin typeface="宋体" pitchFamily="2" charset="-122"/>
              </a:rPr>
              <a:t>上顺利运行</a:t>
            </a:r>
            <a:r>
              <a:rPr lang="en-US" altLang="zh-CN" dirty="0">
                <a:latin typeface="宋体" pitchFamily="2" charset="-122"/>
                <a:cs typeface="Times New Roman" pitchFamily="18" charset="0"/>
              </a:rPr>
              <a:t>,</a:t>
            </a:r>
            <a:r>
              <a:rPr lang="zh-CN" altLang="en-US" dirty="0">
                <a:latin typeface="宋体" pitchFamily="2" charset="-122"/>
              </a:rPr>
              <a:t>他们陆续开发了浮点运算软件包、显示驱动软件，设计了文件系统、实用程序、</a:t>
            </a:r>
            <a:r>
              <a:rPr lang="en-US" altLang="zh-CN" dirty="0">
                <a:latin typeface="宋体" pitchFamily="2" charset="-122"/>
                <a:cs typeface="Times New Roman" pitchFamily="18" charset="0"/>
              </a:rPr>
              <a:t>shell </a:t>
            </a:r>
            <a:r>
              <a:rPr lang="zh-CN" altLang="en-US" dirty="0">
                <a:latin typeface="宋体" pitchFamily="2" charset="-122"/>
              </a:rPr>
              <a:t>和汇编程序。</a:t>
            </a:r>
            <a:r>
              <a:rPr lang="zh-CN" altLang="en-US" dirty="0">
                <a:latin typeface="宋体" pitchFamily="2" charset="-122"/>
                <a:cs typeface="Times New Roman" pitchFamily="18" charset="0"/>
              </a:rPr>
              <a:t> </a:t>
            </a:r>
            <a:r>
              <a:rPr lang="en-US" altLang="zh-CN" dirty="0">
                <a:latin typeface="宋体" pitchFamily="2" charset="-122"/>
                <a:cs typeface="Times New Roman" pitchFamily="18" charset="0"/>
              </a:rPr>
              <a:t>1970</a:t>
            </a:r>
            <a:r>
              <a:rPr lang="zh-CN" altLang="en-US" dirty="0">
                <a:latin typeface="宋体" pitchFamily="2" charset="-122"/>
              </a:rPr>
              <a:t>年</a:t>
            </a:r>
            <a:r>
              <a:rPr lang="en-US" altLang="zh-CN" dirty="0">
                <a:latin typeface="宋体" pitchFamily="2" charset="-122"/>
                <a:cs typeface="Times New Roman" pitchFamily="18" charset="0"/>
              </a:rPr>
              <a:t>, </a:t>
            </a:r>
            <a:r>
              <a:rPr lang="zh-CN" altLang="en-US" dirty="0">
                <a:latin typeface="宋体" pitchFamily="2" charset="-122"/>
              </a:rPr>
              <a:t>在一切完成后</a:t>
            </a:r>
            <a:r>
              <a:rPr lang="en-US" altLang="zh-CN" dirty="0">
                <a:latin typeface="宋体" pitchFamily="2" charset="-122"/>
                <a:cs typeface="Times New Roman" pitchFamily="18" charset="0"/>
              </a:rPr>
              <a:t>, </a:t>
            </a:r>
            <a:r>
              <a:rPr lang="zh-CN" altLang="en-US" dirty="0">
                <a:latin typeface="宋体" pitchFamily="2" charset="-122"/>
              </a:rPr>
              <a:t>给新系统起了个同</a:t>
            </a:r>
            <a:r>
              <a:rPr lang="zh-CN" altLang="en-US" dirty="0">
                <a:latin typeface="宋体" pitchFamily="2" charset="-122"/>
                <a:cs typeface="Times New Roman" pitchFamily="18" charset="0"/>
              </a:rPr>
              <a:t> </a:t>
            </a:r>
            <a:r>
              <a:rPr lang="en-US" altLang="zh-CN" dirty="0">
                <a:latin typeface="宋体" pitchFamily="2" charset="-122"/>
                <a:cs typeface="Times New Roman" pitchFamily="18" charset="0"/>
              </a:rPr>
              <a:t>MULTICS</a:t>
            </a:r>
            <a:r>
              <a:rPr lang="zh-CN" altLang="en-US" dirty="0">
                <a:latin typeface="宋体" pitchFamily="2" charset="-122"/>
              </a:rPr>
              <a:t>发音相近的名字</a:t>
            </a:r>
            <a:r>
              <a:rPr lang="en-US" altLang="zh-CN" dirty="0">
                <a:latin typeface="宋体" pitchFamily="2" charset="-122"/>
                <a:cs typeface="Times New Roman" pitchFamily="18" charset="0"/>
              </a:rPr>
              <a:t>Unix</a:t>
            </a:r>
            <a:r>
              <a:rPr lang="zh-CN" altLang="en-US" dirty="0">
                <a:latin typeface="宋体" pitchFamily="2" charset="-122"/>
              </a:rPr>
              <a:t>。随后</a:t>
            </a:r>
            <a:r>
              <a:rPr lang="en-US" altLang="zh-CN" dirty="0">
                <a:latin typeface="宋体" pitchFamily="2" charset="-122"/>
                <a:cs typeface="Times New Roman" pitchFamily="18" charset="0"/>
              </a:rPr>
              <a:t>, Unix</a:t>
            </a:r>
            <a:r>
              <a:rPr lang="zh-CN" altLang="en-US" dirty="0">
                <a:latin typeface="宋体" pitchFamily="2" charset="-122"/>
              </a:rPr>
              <a:t>用</a:t>
            </a:r>
            <a:r>
              <a:rPr lang="en-US" altLang="zh-CN" dirty="0">
                <a:latin typeface="宋体" pitchFamily="2" charset="-122"/>
                <a:cs typeface="Times New Roman" pitchFamily="18" charset="0"/>
              </a:rPr>
              <a:t>C</a:t>
            </a:r>
            <a:r>
              <a:rPr lang="zh-CN" altLang="en-US" dirty="0">
                <a:latin typeface="宋体" pitchFamily="2" charset="-122"/>
              </a:rPr>
              <a:t>语言全部重写</a:t>
            </a:r>
            <a:r>
              <a:rPr lang="en-US" altLang="zh-CN" dirty="0">
                <a:latin typeface="宋体" pitchFamily="2" charset="-122"/>
                <a:cs typeface="Times New Roman" pitchFamily="18" charset="0"/>
              </a:rPr>
              <a:t>, </a:t>
            </a:r>
            <a:r>
              <a:rPr lang="zh-CN" altLang="en-US" dirty="0">
                <a:latin typeface="宋体" pitchFamily="2" charset="-122"/>
              </a:rPr>
              <a:t>自此</a:t>
            </a:r>
            <a:r>
              <a:rPr lang="en-US" altLang="zh-CN" dirty="0">
                <a:latin typeface="宋体" pitchFamily="2" charset="-122"/>
                <a:cs typeface="Times New Roman" pitchFamily="18" charset="0"/>
              </a:rPr>
              <a:t>, Unix</a:t>
            </a:r>
            <a:r>
              <a:rPr lang="zh-CN" altLang="en-US" dirty="0">
                <a:latin typeface="宋体" pitchFamily="2" charset="-122"/>
              </a:rPr>
              <a:t>诞生了。</a:t>
            </a:r>
            <a:endParaRPr lang="zh-CN" altLang="en-US" dirty="0">
              <a:latin typeface="宋体" pitchFamily="2" charset="-122"/>
              <a:cs typeface="Times New Roman" pitchFamily="18" charset="0"/>
            </a:endParaRPr>
          </a:p>
          <a:p>
            <a:r>
              <a:rPr lang="en-US" altLang="zh-CN" dirty="0">
                <a:latin typeface="宋体" pitchFamily="2" charset="-122"/>
                <a:cs typeface="Times New Roman" pitchFamily="18" charset="0"/>
              </a:rPr>
              <a:t>Unix</a:t>
            </a:r>
            <a:r>
              <a:rPr lang="zh-CN" altLang="en-US" dirty="0">
                <a:latin typeface="宋体" pitchFamily="2" charset="-122"/>
              </a:rPr>
              <a:t>是现代操作系统的代表。</a:t>
            </a:r>
            <a:r>
              <a:rPr lang="en-US" altLang="zh-CN" dirty="0">
                <a:latin typeface="宋体" pitchFamily="2" charset="-122"/>
                <a:cs typeface="Times New Roman" pitchFamily="18" charset="0"/>
              </a:rPr>
              <a:t>Unix</a:t>
            </a:r>
            <a:r>
              <a:rPr lang="zh-CN" altLang="en-US" dirty="0">
                <a:latin typeface="宋体" pitchFamily="2" charset="-122"/>
              </a:rPr>
              <a:t>运行时的安全性、可靠性以及强大的计算能力赢得广大用户的信赖。促使</a:t>
            </a:r>
            <a:r>
              <a:rPr lang="en-US" altLang="zh-CN" dirty="0">
                <a:latin typeface="宋体" pitchFamily="2" charset="-122"/>
                <a:cs typeface="Times New Roman" pitchFamily="18" charset="0"/>
              </a:rPr>
              <a:t>Unix</a:t>
            </a:r>
            <a:r>
              <a:rPr lang="zh-CN" altLang="en-US" dirty="0">
                <a:latin typeface="宋体" pitchFamily="2" charset="-122"/>
              </a:rPr>
              <a:t>系统成功的因素有三点，</a:t>
            </a:r>
            <a:r>
              <a:rPr lang="zh-CN" altLang="en-US" dirty="0">
                <a:latin typeface="宋体" pitchFamily="2" charset="-122"/>
                <a:cs typeface="Times New Roman" pitchFamily="18" charset="0"/>
              </a:rPr>
              <a:t> </a:t>
            </a:r>
            <a:r>
              <a:rPr lang="zh-CN" altLang="en-US" dirty="0">
                <a:latin typeface="宋体" pitchFamily="2" charset="-122"/>
              </a:rPr>
              <a:t>首先</a:t>
            </a:r>
            <a:r>
              <a:rPr lang="en-US" altLang="zh-CN" dirty="0">
                <a:latin typeface="宋体" pitchFamily="2" charset="-122"/>
                <a:cs typeface="Times New Roman" pitchFamily="18" charset="0"/>
              </a:rPr>
              <a:t>, </a:t>
            </a:r>
            <a:r>
              <a:rPr lang="zh-CN" altLang="en-US" dirty="0">
                <a:latin typeface="宋体" pitchFamily="2" charset="-122"/>
              </a:rPr>
              <a:t>由于</a:t>
            </a:r>
            <a:r>
              <a:rPr lang="en-US" altLang="zh-CN" dirty="0">
                <a:latin typeface="宋体" pitchFamily="2" charset="-122"/>
                <a:cs typeface="Times New Roman" pitchFamily="18" charset="0"/>
              </a:rPr>
              <a:t>Unix</a:t>
            </a:r>
            <a:r>
              <a:rPr lang="zh-CN" altLang="en-US" dirty="0">
                <a:latin typeface="宋体" pitchFamily="2" charset="-122"/>
              </a:rPr>
              <a:t>是用</a:t>
            </a:r>
            <a:r>
              <a:rPr lang="en-US" altLang="zh-CN" dirty="0">
                <a:latin typeface="宋体" pitchFamily="2" charset="-122"/>
                <a:cs typeface="Times New Roman" pitchFamily="18" charset="0"/>
              </a:rPr>
              <a:t>C</a:t>
            </a:r>
            <a:r>
              <a:rPr lang="zh-CN" altLang="en-US" dirty="0">
                <a:latin typeface="宋体" pitchFamily="2" charset="-122"/>
              </a:rPr>
              <a:t>语言编写</a:t>
            </a:r>
            <a:r>
              <a:rPr lang="en-US" altLang="zh-CN" dirty="0">
                <a:latin typeface="宋体" pitchFamily="2" charset="-122"/>
                <a:cs typeface="Times New Roman" pitchFamily="18" charset="0"/>
              </a:rPr>
              <a:t>, </a:t>
            </a:r>
            <a:r>
              <a:rPr lang="zh-CN" altLang="en-US" dirty="0">
                <a:latin typeface="宋体" pitchFamily="2" charset="-122"/>
              </a:rPr>
              <a:t>因此它是可移植的，它可以运行在笔记本计算机、</a:t>
            </a:r>
            <a:r>
              <a:rPr lang="en-US" altLang="zh-CN" dirty="0">
                <a:latin typeface="宋体" pitchFamily="2" charset="-122"/>
                <a:cs typeface="Times New Roman" pitchFamily="18" charset="0"/>
              </a:rPr>
              <a:t>PC</a:t>
            </a:r>
            <a:r>
              <a:rPr lang="zh-CN" altLang="en-US" dirty="0">
                <a:latin typeface="宋体" pitchFamily="2" charset="-122"/>
              </a:rPr>
              <a:t>机、工作站直至巨型机上；第二</a:t>
            </a:r>
            <a:r>
              <a:rPr lang="en-US" altLang="zh-CN" dirty="0">
                <a:latin typeface="宋体" pitchFamily="2" charset="-122"/>
                <a:cs typeface="Times New Roman" pitchFamily="18" charset="0"/>
              </a:rPr>
              <a:t>, </a:t>
            </a:r>
            <a:r>
              <a:rPr lang="zh-CN" altLang="en-US" dirty="0">
                <a:latin typeface="宋体" pitchFamily="2" charset="-122"/>
              </a:rPr>
              <a:t>系统源代码非常有效</a:t>
            </a:r>
            <a:r>
              <a:rPr lang="en-US" altLang="zh-CN" dirty="0">
                <a:latin typeface="宋体" pitchFamily="2" charset="-122"/>
                <a:cs typeface="Times New Roman" pitchFamily="18" charset="0"/>
              </a:rPr>
              <a:t>, </a:t>
            </a:r>
            <a:r>
              <a:rPr lang="zh-CN" altLang="en-US" dirty="0">
                <a:latin typeface="宋体" pitchFamily="2" charset="-122"/>
              </a:rPr>
              <a:t>系统容易适应特殊的需求。最后</a:t>
            </a:r>
            <a:r>
              <a:rPr lang="en-US" altLang="zh-CN" dirty="0">
                <a:latin typeface="宋体" pitchFamily="2" charset="-122"/>
                <a:cs typeface="Times New Roman" pitchFamily="18" charset="0"/>
              </a:rPr>
              <a:t>, </a:t>
            </a:r>
            <a:r>
              <a:rPr lang="zh-CN" altLang="en-US" dirty="0">
                <a:latin typeface="宋体" pitchFamily="2" charset="-122"/>
              </a:rPr>
              <a:t>也是最重要的一点</a:t>
            </a:r>
            <a:r>
              <a:rPr lang="en-US" altLang="zh-CN" dirty="0">
                <a:latin typeface="宋体" pitchFamily="2" charset="-122"/>
                <a:cs typeface="Times New Roman" pitchFamily="18" charset="0"/>
              </a:rPr>
              <a:t>, </a:t>
            </a:r>
            <a:r>
              <a:rPr lang="zh-CN" altLang="en-US" dirty="0">
                <a:latin typeface="宋体" pitchFamily="2" charset="-122"/>
              </a:rPr>
              <a:t>它是一个良好的、通用的、多用户、多任务、分时操作系统。</a:t>
            </a:r>
            <a:endParaRPr lang="zh-CN" altLang="en-US" dirty="0">
              <a:latin typeface="宋体" pitchFamily="2" charset="-122"/>
              <a:cs typeface="Times New Roman" pitchFamily="18" charset="0"/>
            </a:endParaRPr>
          </a:p>
          <a:p>
            <a:pPr algn="just"/>
            <a:r>
              <a:rPr lang="zh-CN" altLang="en-US" dirty="0">
                <a:latin typeface="宋体" pitchFamily="2" charset="-122"/>
              </a:rPr>
              <a:t>尽管</a:t>
            </a:r>
            <a:r>
              <a:rPr lang="en-US" altLang="zh-CN" dirty="0">
                <a:latin typeface="宋体" pitchFamily="2" charset="-122"/>
                <a:cs typeface="Times New Roman" pitchFamily="18" charset="0"/>
              </a:rPr>
              <a:t>Unix</a:t>
            </a:r>
            <a:r>
              <a:rPr lang="zh-CN" altLang="en-US" dirty="0">
                <a:latin typeface="宋体" pitchFamily="2" charset="-122"/>
              </a:rPr>
              <a:t>已经不再是一个实验室项目了，但它仍然伴随着操作系统设计技术的进步而继续成长，人们仍然可以把它作为一个通用的操作系统用于研究和演练。不过，因为</a:t>
            </a:r>
            <a:r>
              <a:rPr lang="en-US" altLang="zh-CN" dirty="0">
                <a:latin typeface="宋体" pitchFamily="2" charset="-122"/>
              </a:rPr>
              <a:t>Unix</a:t>
            </a:r>
            <a:r>
              <a:rPr lang="zh-CN" altLang="en-US" dirty="0">
                <a:latin typeface="宋体" pitchFamily="2" charset="-122"/>
              </a:rPr>
              <a:t>最终变为一个商业操作系统，只有那些能负担得起许可费的企业才用得起，这限制了它的应用范围。</a:t>
            </a:r>
            <a:r>
              <a:rPr lang="en-US" altLang="zh-CN" dirty="0">
                <a:latin typeface="宋体" pitchFamily="2" charset="-122"/>
              </a:rPr>
              <a:t>Linux</a:t>
            </a:r>
            <a:r>
              <a:rPr lang="zh-CN" altLang="en-US" dirty="0">
                <a:latin typeface="宋体" pitchFamily="2" charset="-122"/>
              </a:rPr>
              <a:t>的出现完全改变了这种局面。</a:t>
            </a:r>
            <a:endParaRPr lang="en-US" altLang="zh-CN" dirty="0">
              <a:latin typeface="宋体" pitchFamily="2" charset="-122"/>
            </a:endParaRPr>
          </a:p>
          <a:p>
            <a:pPr algn="just"/>
            <a:endParaRPr lang="en-US" altLang="zh-CN" dirty="0">
              <a:latin typeface="宋体" pitchFamily="2" charset="-122"/>
              <a:cs typeface="Times New Roman" pitchFamily="18" charset="0"/>
            </a:endParaRPr>
          </a:p>
          <a:p>
            <a:pPr algn="just"/>
            <a:r>
              <a:rPr lang="en-US" altLang="zh-CN" dirty="0">
                <a:latin typeface="宋体" pitchFamily="2" charset="-122"/>
                <a:cs typeface="Times New Roman" pitchFamily="18" charset="0"/>
              </a:rPr>
              <a:t>1983</a:t>
            </a:r>
            <a:r>
              <a:rPr lang="zh-CN" altLang="en-US" dirty="0">
                <a:latin typeface="宋体" pitchFamily="2" charset="-122"/>
                <a:cs typeface="Times New Roman" pitchFamily="18" charset="0"/>
              </a:rPr>
              <a:t>年</a:t>
            </a:r>
            <a:r>
              <a:rPr lang="zh-CN" altLang="en-US" baseline="0" dirty="0">
                <a:latin typeface="宋体" pitchFamily="2" charset="-122"/>
                <a:cs typeface="Times New Roman" pitchFamily="18" charset="0"/>
              </a:rPr>
              <a:t> 图灵奖</a:t>
            </a:r>
            <a:endParaRPr lang="zh-CN" altLang="en-US" dirty="0">
              <a:latin typeface="宋体" pitchFamily="2" charset="-122"/>
              <a:cs typeface="Times New Roman" pitchFamily="18" charset="0"/>
            </a:endParaRPr>
          </a:p>
        </p:txBody>
      </p:sp>
      <p:sp>
        <p:nvSpPr>
          <p:cNvPr id="4" name="灯片编号占位符 3"/>
          <p:cNvSpPr>
            <a:spLocks noGrp="1"/>
          </p:cNvSpPr>
          <p:nvPr>
            <p:ph type="sldNum" sz="quarter" idx="10"/>
          </p:nvPr>
        </p:nvSpPr>
        <p:spPr/>
        <p:txBody>
          <a:bodyPr/>
          <a:lstStyle/>
          <a:p>
            <a:pPr>
              <a:defRPr/>
            </a:pPr>
            <a:fld id="{C2BB5545-2131-41E9-969C-B83DF3522C9E}" type="slidenum">
              <a:rPr lang="en-US" smtClean="0"/>
              <a:pPr>
                <a:defRPr/>
              </a:pPr>
              <a:t>11</a:t>
            </a:fld>
            <a:endParaRPr lang="en-US"/>
          </a:p>
        </p:txBody>
      </p:sp>
    </p:spTree>
    <p:extLst>
      <p:ext uri="{BB962C8B-B14F-4D97-AF65-F5344CB8AC3E}">
        <p14:creationId xmlns:p14="http://schemas.microsoft.com/office/powerpoint/2010/main" val="10876150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69C95613-90FD-41F1-A7A6-4172FAD4E813}"/>
              </a:ext>
            </a:extLst>
          </p:cNvPr>
          <p:cNvSpPr>
            <a:spLocks noGrp="1"/>
          </p:cNvSpPr>
          <p:nvPr>
            <p:ph type="ctrTitle"/>
          </p:nvPr>
        </p:nvSpPr>
        <p:spPr>
          <a:xfrm>
            <a:off x="1143000" y="1122363"/>
            <a:ext cx="6858000" cy="2387600"/>
          </a:xfrm>
        </p:spPr>
        <p:txBody>
          <a:bodyPr anchor="b"/>
          <a:lstStyle>
            <a:lvl1pPr algn="ctr">
              <a:defRPr sz="4500"/>
            </a:lvl1pPr>
          </a:lstStyle>
          <a:p>
            <a:r>
              <a:rPr lang="zh-CN" altLang="en-US"/>
              <a:t>单击此处编辑母版标题样式</a:t>
            </a:r>
          </a:p>
        </p:txBody>
      </p:sp>
      <p:sp>
        <p:nvSpPr>
          <p:cNvPr id="3" name="副标题 2">
            <a:extLst>
              <a:ext uri="{FF2B5EF4-FFF2-40B4-BE49-F238E27FC236}">
                <a16:creationId xmlns:a16="http://schemas.microsoft.com/office/drawing/2014/main" xmlns="" id="{3EF40631-BD6F-4CCF-8147-AA7E3EAA24DC}"/>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a:extLst>
              <a:ext uri="{FF2B5EF4-FFF2-40B4-BE49-F238E27FC236}">
                <a16:creationId xmlns:a16="http://schemas.microsoft.com/office/drawing/2014/main" xmlns="" id="{40F1D5E6-C6D1-47C2-A265-756D905F073E}"/>
              </a:ext>
            </a:extLst>
          </p:cNvPr>
          <p:cNvSpPr>
            <a:spLocks noGrp="1"/>
          </p:cNvSpPr>
          <p:nvPr>
            <p:ph type="dt" sz="half" idx="10"/>
          </p:nvPr>
        </p:nvSpPr>
        <p:spPr/>
        <p:txBody>
          <a:bodyPr/>
          <a:lstStyle/>
          <a:p>
            <a:fld id="{FB1EE8E2-4DEF-40FA-AE87-AEC4B3902A33}" type="datetimeFigureOut">
              <a:rPr lang="zh-CN" altLang="en-US" smtClean="0"/>
              <a:t>2019/9/2</a:t>
            </a:fld>
            <a:endParaRPr lang="zh-CN" altLang="en-US"/>
          </a:p>
        </p:txBody>
      </p:sp>
      <p:sp>
        <p:nvSpPr>
          <p:cNvPr id="5" name="页脚占位符 4">
            <a:extLst>
              <a:ext uri="{FF2B5EF4-FFF2-40B4-BE49-F238E27FC236}">
                <a16:creationId xmlns:a16="http://schemas.microsoft.com/office/drawing/2014/main" xmlns="" id="{0785A30E-36E1-45A6-9620-3636BAECB23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CF6E7672-9EF2-41CD-81B2-16AC5D8FF22A}"/>
              </a:ext>
            </a:extLst>
          </p:cNvPr>
          <p:cNvSpPr>
            <a:spLocks noGrp="1"/>
          </p:cNvSpPr>
          <p:nvPr>
            <p:ph type="sldNum" sz="quarter" idx="12"/>
          </p:nvPr>
        </p:nvSpPr>
        <p:spPr/>
        <p:txBody>
          <a:bodyPr/>
          <a:lstStyle/>
          <a:p>
            <a:fld id="{FD89D101-7BD4-4DD4-9D40-1544D0DEA3BB}" type="slidenum">
              <a:rPr lang="zh-CN" altLang="en-US" smtClean="0"/>
              <a:t>‹#›</a:t>
            </a:fld>
            <a:endParaRPr lang="zh-CN" altLang="en-US"/>
          </a:p>
        </p:txBody>
      </p:sp>
      <p:sp>
        <p:nvSpPr>
          <p:cNvPr id="7" name="标题 1">
            <a:extLst>
              <a:ext uri="{FF2B5EF4-FFF2-40B4-BE49-F238E27FC236}">
                <a16:creationId xmlns:a16="http://schemas.microsoft.com/office/drawing/2014/main" xmlns="" id="{4E5D63D4-2EFB-47DF-9456-3A2F482F7AA4}"/>
              </a:ext>
            </a:extLst>
          </p:cNvPr>
          <p:cNvSpPr txBox="1">
            <a:spLocks/>
          </p:cNvSpPr>
          <p:nvPr userDrawn="1"/>
        </p:nvSpPr>
        <p:spPr bwMode="auto">
          <a:xfrm>
            <a:off x="1143000" y="76200"/>
            <a:ext cx="8001000" cy="914400"/>
          </a:xfrm>
          <a:prstGeom prst="rect">
            <a:avLst/>
          </a:prstGeom>
          <a:noFill/>
          <a:ln w="9525">
            <a:noFill/>
            <a:miter lim="800000"/>
            <a:headEnd/>
            <a:tailEnd/>
          </a:ln>
        </p:spPr>
        <p:txBody>
          <a:bodyPr anchor="ctr"/>
          <a:lstStyle/>
          <a:p>
            <a:pPr eaLnBrk="0" hangingPunct="0">
              <a:buFontTx/>
              <a:buNone/>
              <a:defRPr/>
            </a:pPr>
            <a:r>
              <a:rPr lang="zh-CN" altLang="en-US" sz="3200" kern="0" dirty="0">
                <a:solidFill>
                  <a:schemeClr val="bg1"/>
                </a:solidFill>
                <a:latin typeface="+mj-lt"/>
                <a:ea typeface="+mj-ea"/>
                <a:cs typeface="+mj-cs"/>
              </a:rPr>
              <a:t>单击此处编辑母版标题样式</a:t>
            </a:r>
          </a:p>
        </p:txBody>
      </p:sp>
    </p:spTree>
    <p:extLst>
      <p:ext uri="{BB962C8B-B14F-4D97-AF65-F5344CB8AC3E}">
        <p14:creationId xmlns:p14="http://schemas.microsoft.com/office/powerpoint/2010/main" val="3935816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511B667-EA90-436C-921B-023B866BF0A8}"/>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xmlns="" id="{8BB62EA2-F880-47AD-9257-7A0C1066982C}"/>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2E4E88DD-36A2-4D7F-87AE-9A70CEC456B7}"/>
              </a:ext>
            </a:extLst>
          </p:cNvPr>
          <p:cNvSpPr>
            <a:spLocks noGrp="1"/>
          </p:cNvSpPr>
          <p:nvPr>
            <p:ph type="dt" sz="half" idx="10"/>
          </p:nvPr>
        </p:nvSpPr>
        <p:spPr/>
        <p:txBody>
          <a:bodyPr/>
          <a:lstStyle/>
          <a:p>
            <a:fld id="{FB1EE8E2-4DEF-40FA-AE87-AEC4B3902A33}" type="datetimeFigureOut">
              <a:rPr lang="zh-CN" altLang="en-US" smtClean="0"/>
              <a:t>2019/9/2</a:t>
            </a:fld>
            <a:endParaRPr lang="zh-CN" altLang="en-US"/>
          </a:p>
        </p:txBody>
      </p:sp>
      <p:sp>
        <p:nvSpPr>
          <p:cNvPr id="5" name="页脚占位符 4">
            <a:extLst>
              <a:ext uri="{FF2B5EF4-FFF2-40B4-BE49-F238E27FC236}">
                <a16:creationId xmlns:a16="http://schemas.microsoft.com/office/drawing/2014/main" xmlns="" id="{96E83D3E-BD4C-4C74-8821-843966037FB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C4A19A8A-8911-4C34-9496-CC6D7FF929E5}"/>
              </a:ext>
            </a:extLst>
          </p:cNvPr>
          <p:cNvSpPr>
            <a:spLocks noGrp="1"/>
          </p:cNvSpPr>
          <p:nvPr>
            <p:ph type="sldNum" sz="quarter" idx="12"/>
          </p:nvPr>
        </p:nvSpPr>
        <p:spPr/>
        <p:txBody>
          <a:bodyPr/>
          <a:lstStyle/>
          <a:p>
            <a:fld id="{FD89D101-7BD4-4DD4-9D40-1544D0DEA3BB}" type="slidenum">
              <a:rPr lang="zh-CN" altLang="en-US" smtClean="0"/>
              <a:t>‹#›</a:t>
            </a:fld>
            <a:endParaRPr lang="zh-CN" altLang="en-US"/>
          </a:p>
        </p:txBody>
      </p:sp>
    </p:spTree>
    <p:extLst>
      <p:ext uri="{BB962C8B-B14F-4D97-AF65-F5344CB8AC3E}">
        <p14:creationId xmlns:p14="http://schemas.microsoft.com/office/powerpoint/2010/main" val="1314252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xmlns="" id="{0BA87FD6-F34B-4CE1-9109-31685D03DB62}"/>
              </a:ext>
            </a:extLst>
          </p:cNvPr>
          <p:cNvSpPr>
            <a:spLocks noGrp="1"/>
          </p:cNvSpPr>
          <p:nvPr>
            <p:ph type="title" orient="vert"/>
          </p:nvPr>
        </p:nvSpPr>
        <p:spPr>
          <a:xfrm>
            <a:off x="6543675" y="365125"/>
            <a:ext cx="1971675"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xmlns="" id="{EB03B9D4-FFB5-4DDE-B648-99B65B585327}"/>
              </a:ext>
            </a:extLst>
          </p:cNvPr>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5BB37737-E470-4526-8257-4E3EB2ED3488}"/>
              </a:ext>
            </a:extLst>
          </p:cNvPr>
          <p:cNvSpPr>
            <a:spLocks noGrp="1"/>
          </p:cNvSpPr>
          <p:nvPr>
            <p:ph type="dt" sz="half" idx="10"/>
          </p:nvPr>
        </p:nvSpPr>
        <p:spPr/>
        <p:txBody>
          <a:bodyPr/>
          <a:lstStyle/>
          <a:p>
            <a:fld id="{FB1EE8E2-4DEF-40FA-AE87-AEC4B3902A33}" type="datetimeFigureOut">
              <a:rPr lang="zh-CN" altLang="en-US" smtClean="0"/>
              <a:t>2019/9/2</a:t>
            </a:fld>
            <a:endParaRPr lang="zh-CN" altLang="en-US"/>
          </a:p>
        </p:txBody>
      </p:sp>
      <p:sp>
        <p:nvSpPr>
          <p:cNvPr id="5" name="页脚占位符 4">
            <a:extLst>
              <a:ext uri="{FF2B5EF4-FFF2-40B4-BE49-F238E27FC236}">
                <a16:creationId xmlns:a16="http://schemas.microsoft.com/office/drawing/2014/main" xmlns="" id="{11625987-666B-4AB3-96B9-CC2355CE175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7C1AC094-5A9B-4FAE-8C00-C9A581EBC4B7}"/>
              </a:ext>
            </a:extLst>
          </p:cNvPr>
          <p:cNvSpPr>
            <a:spLocks noGrp="1"/>
          </p:cNvSpPr>
          <p:nvPr>
            <p:ph type="sldNum" sz="quarter" idx="12"/>
          </p:nvPr>
        </p:nvSpPr>
        <p:spPr/>
        <p:txBody>
          <a:bodyPr/>
          <a:lstStyle/>
          <a:p>
            <a:fld id="{FD89D101-7BD4-4DD4-9D40-1544D0DEA3BB}" type="slidenum">
              <a:rPr lang="zh-CN" altLang="en-US" smtClean="0"/>
              <a:t>‹#›</a:t>
            </a:fld>
            <a:endParaRPr lang="zh-CN" altLang="en-US"/>
          </a:p>
        </p:txBody>
      </p:sp>
    </p:spTree>
    <p:extLst>
      <p:ext uri="{BB962C8B-B14F-4D97-AF65-F5344CB8AC3E}">
        <p14:creationId xmlns:p14="http://schemas.microsoft.com/office/powerpoint/2010/main" val="38755090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2" name="标题 1"/>
          <p:cNvSpPr>
            <a:spLocks noGrp="1"/>
          </p:cNvSpPr>
          <p:nvPr>
            <p:ph type="title"/>
          </p:nvPr>
        </p:nvSpPr>
        <p:spPr>
          <a:xfrm>
            <a:off x="1143000" y="76200"/>
            <a:ext cx="8001000" cy="914400"/>
          </a:xfrm>
        </p:spPr>
        <p:txBody>
          <a:bodyPr/>
          <a:lstStyle/>
          <a:p>
            <a:r>
              <a:rPr lang="zh-CN" altLang="en-US"/>
              <a:t>单击此处编辑母版标题样式</a:t>
            </a:r>
          </a:p>
        </p:txBody>
      </p:sp>
    </p:spTree>
    <p:extLst>
      <p:ext uri="{BB962C8B-B14F-4D97-AF65-F5344CB8AC3E}">
        <p14:creationId xmlns:p14="http://schemas.microsoft.com/office/powerpoint/2010/main" val="2737417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1371600"/>
            <a:ext cx="8153400" cy="4754563"/>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3" name="标题 1"/>
          <p:cNvSpPr>
            <a:spLocks noGrp="1"/>
          </p:cNvSpPr>
          <p:nvPr>
            <p:ph type="title" idx="10"/>
          </p:nvPr>
        </p:nvSpPr>
        <p:spPr>
          <a:xfrm>
            <a:off x="1143000" y="76200"/>
            <a:ext cx="8001000" cy="914400"/>
          </a:xfrm>
        </p:spPr>
        <p:txBody>
          <a:bodyPr/>
          <a:lstStyle/>
          <a:p>
            <a:r>
              <a:rPr lang="zh-CN" altLang="en-US" dirty="0"/>
              <a:t>单击此处编辑母版标题样式</a:t>
            </a:r>
          </a:p>
        </p:txBody>
      </p:sp>
    </p:spTree>
    <p:extLst>
      <p:ext uri="{BB962C8B-B14F-4D97-AF65-F5344CB8AC3E}">
        <p14:creationId xmlns:p14="http://schemas.microsoft.com/office/powerpoint/2010/main" val="3396328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F3D797C-1925-4FE2-877E-D30DFF8CEB1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1C3DED36-9252-4A74-AD1A-E4FE8B1DDF9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4C89C2C5-64DC-468E-A367-E771FC6AA25C}"/>
              </a:ext>
            </a:extLst>
          </p:cNvPr>
          <p:cNvSpPr>
            <a:spLocks noGrp="1"/>
          </p:cNvSpPr>
          <p:nvPr>
            <p:ph type="dt" sz="half" idx="10"/>
          </p:nvPr>
        </p:nvSpPr>
        <p:spPr/>
        <p:txBody>
          <a:bodyPr/>
          <a:lstStyle/>
          <a:p>
            <a:fld id="{FB1EE8E2-4DEF-40FA-AE87-AEC4B3902A33}" type="datetimeFigureOut">
              <a:rPr lang="zh-CN" altLang="en-US" smtClean="0"/>
              <a:t>2019/9/2</a:t>
            </a:fld>
            <a:endParaRPr lang="zh-CN" altLang="en-US"/>
          </a:p>
        </p:txBody>
      </p:sp>
      <p:sp>
        <p:nvSpPr>
          <p:cNvPr id="5" name="页脚占位符 4">
            <a:extLst>
              <a:ext uri="{FF2B5EF4-FFF2-40B4-BE49-F238E27FC236}">
                <a16:creationId xmlns:a16="http://schemas.microsoft.com/office/drawing/2014/main" xmlns="" id="{730AA322-ED46-4196-9E63-D2B5D89DF1D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05236A19-A08D-4B72-921E-73BA09A29A29}"/>
              </a:ext>
            </a:extLst>
          </p:cNvPr>
          <p:cNvSpPr>
            <a:spLocks noGrp="1"/>
          </p:cNvSpPr>
          <p:nvPr>
            <p:ph type="sldNum" sz="quarter" idx="12"/>
          </p:nvPr>
        </p:nvSpPr>
        <p:spPr/>
        <p:txBody>
          <a:bodyPr/>
          <a:lstStyle/>
          <a:p>
            <a:fld id="{FD89D101-7BD4-4DD4-9D40-1544D0DEA3BB}" type="slidenum">
              <a:rPr lang="zh-CN" altLang="en-US" smtClean="0"/>
              <a:t>‹#›</a:t>
            </a:fld>
            <a:endParaRPr lang="zh-CN" altLang="en-US"/>
          </a:p>
        </p:txBody>
      </p:sp>
    </p:spTree>
    <p:extLst>
      <p:ext uri="{BB962C8B-B14F-4D97-AF65-F5344CB8AC3E}">
        <p14:creationId xmlns:p14="http://schemas.microsoft.com/office/powerpoint/2010/main" val="3022346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1C7507C-1E83-4CB9-8977-EF4A4BAC6A8C}"/>
              </a:ext>
            </a:extLst>
          </p:cNvPr>
          <p:cNvSpPr>
            <a:spLocks noGrp="1"/>
          </p:cNvSpPr>
          <p:nvPr>
            <p:ph type="title"/>
          </p:nvPr>
        </p:nvSpPr>
        <p:spPr>
          <a:xfrm>
            <a:off x="623888" y="1709739"/>
            <a:ext cx="7886700" cy="2852737"/>
          </a:xfrm>
        </p:spPr>
        <p:txBody>
          <a:bodyPr anchor="b"/>
          <a:lstStyle>
            <a:lvl1pPr>
              <a:defRPr sz="4500"/>
            </a:lvl1pPr>
          </a:lstStyle>
          <a:p>
            <a:r>
              <a:rPr lang="zh-CN" altLang="en-US"/>
              <a:t>单击此处编辑母版标题样式</a:t>
            </a:r>
          </a:p>
        </p:txBody>
      </p:sp>
      <p:sp>
        <p:nvSpPr>
          <p:cNvPr id="3" name="文本占位符 2">
            <a:extLst>
              <a:ext uri="{FF2B5EF4-FFF2-40B4-BE49-F238E27FC236}">
                <a16:creationId xmlns:a16="http://schemas.microsoft.com/office/drawing/2014/main" xmlns="" id="{D0B74179-7883-4E8A-97BA-5ED2730CE254}"/>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xmlns="" id="{9B3F2A0F-1483-4343-8440-C6318F4F3307}"/>
              </a:ext>
            </a:extLst>
          </p:cNvPr>
          <p:cNvSpPr>
            <a:spLocks noGrp="1"/>
          </p:cNvSpPr>
          <p:nvPr>
            <p:ph type="dt" sz="half" idx="10"/>
          </p:nvPr>
        </p:nvSpPr>
        <p:spPr/>
        <p:txBody>
          <a:bodyPr/>
          <a:lstStyle/>
          <a:p>
            <a:fld id="{FB1EE8E2-4DEF-40FA-AE87-AEC4B3902A33}" type="datetimeFigureOut">
              <a:rPr lang="zh-CN" altLang="en-US" smtClean="0"/>
              <a:t>2019/9/2</a:t>
            </a:fld>
            <a:endParaRPr lang="zh-CN" altLang="en-US"/>
          </a:p>
        </p:txBody>
      </p:sp>
      <p:sp>
        <p:nvSpPr>
          <p:cNvPr id="5" name="页脚占位符 4">
            <a:extLst>
              <a:ext uri="{FF2B5EF4-FFF2-40B4-BE49-F238E27FC236}">
                <a16:creationId xmlns:a16="http://schemas.microsoft.com/office/drawing/2014/main" xmlns="" id="{9F8325E3-BA6A-451C-964C-289D2A21A7A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39717C14-B7AD-4989-A568-D6BC975FF159}"/>
              </a:ext>
            </a:extLst>
          </p:cNvPr>
          <p:cNvSpPr>
            <a:spLocks noGrp="1"/>
          </p:cNvSpPr>
          <p:nvPr>
            <p:ph type="sldNum" sz="quarter" idx="12"/>
          </p:nvPr>
        </p:nvSpPr>
        <p:spPr/>
        <p:txBody>
          <a:bodyPr/>
          <a:lstStyle/>
          <a:p>
            <a:fld id="{FD89D101-7BD4-4DD4-9D40-1544D0DEA3BB}" type="slidenum">
              <a:rPr lang="zh-CN" altLang="en-US" smtClean="0"/>
              <a:t>‹#›</a:t>
            </a:fld>
            <a:endParaRPr lang="zh-CN" altLang="en-US"/>
          </a:p>
        </p:txBody>
      </p:sp>
    </p:spTree>
    <p:extLst>
      <p:ext uri="{BB962C8B-B14F-4D97-AF65-F5344CB8AC3E}">
        <p14:creationId xmlns:p14="http://schemas.microsoft.com/office/powerpoint/2010/main" val="1567253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A3473A73-9178-4A79-AAB3-7FD1E79706C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292AA64D-E3B1-4A33-83AE-0980A92CB696}"/>
              </a:ext>
            </a:extLst>
          </p:cNvPr>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xmlns="" id="{BF030957-9A88-48A7-9476-C147F318D1AE}"/>
              </a:ext>
            </a:extLst>
          </p:cNvPr>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xmlns="" id="{864B73E6-3476-4AA1-A194-A2C7780DD834}"/>
              </a:ext>
            </a:extLst>
          </p:cNvPr>
          <p:cNvSpPr>
            <a:spLocks noGrp="1"/>
          </p:cNvSpPr>
          <p:nvPr>
            <p:ph type="dt" sz="half" idx="10"/>
          </p:nvPr>
        </p:nvSpPr>
        <p:spPr/>
        <p:txBody>
          <a:bodyPr/>
          <a:lstStyle/>
          <a:p>
            <a:fld id="{FB1EE8E2-4DEF-40FA-AE87-AEC4B3902A33}" type="datetimeFigureOut">
              <a:rPr lang="zh-CN" altLang="en-US" smtClean="0"/>
              <a:t>2019/9/2</a:t>
            </a:fld>
            <a:endParaRPr lang="zh-CN" altLang="en-US"/>
          </a:p>
        </p:txBody>
      </p:sp>
      <p:sp>
        <p:nvSpPr>
          <p:cNvPr id="6" name="页脚占位符 5">
            <a:extLst>
              <a:ext uri="{FF2B5EF4-FFF2-40B4-BE49-F238E27FC236}">
                <a16:creationId xmlns:a16="http://schemas.microsoft.com/office/drawing/2014/main" xmlns="" id="{3275DFE1-42A4-4B25-BE93-435DB511A46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105CFD0F-1B5A-43AA-A4EF-2CB7720EF224}"/>
              </a:ext>
            </a:extLst>
          </p:cNvPr>
          <p:cNvSpPr>
            <a:spLocks noGrp="1"/>
          </p:cNvSpPr>
          <p:nvPr>
            <p:ph type="sldNum" sz="quarter" idx="12"/>
          </p:nvPr>
        </p:nvSpPr>
        <p:spPr/>
        <p:txBody>
          <a:bodyPr/>
          <a:lstStyle/>
          <a:p>
            <a:fld id="{FD89D101-7BD4-4DD4-9D40-1544D0DEA3BB}" type="slidenum">
              <a:rPr lang="zh-CN" altLang="en-US" smtClean="0"/>
              <a:t>‹#›</a:t>
            </a:fld>
            <a:endParaRPr lang="zh-CN" altLang="en-US"/>
          </a:p>
        </p:txBody>
      </p:sp>
    </p:spTree>
    <p:extLst>
      <p:ext uri="{BB962C8B-B14F-4D97-AF65-F5344CB8AC3E}">
        <p14:creationId xmlns:p14="http://schemas.microsoft.com/office/powerpoint/2010/main" val="12389987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719073B-41DD-4AEA-B72E-2EB455A7817E}"/>
              </a:ext>
            </a:extLst>
          </p:cNvPr>
          <p:cNvSpPr>
            <a:spLocks noGrp="1"/>
          </p:cNvSpPr>
          <p:nvPr>
            <p:ph type="title"/>
          </p:nvPr>
        </p:nvSpPr>
        <p:spPr>
          <a:xfrm>
            <a:off x="629841" y="365126"/>
            <a:ext cx="78867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490A0462-D087-4580-BC07-02708B8AB8A6}"/>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xmlns="" id="{F1A2F733-8623-40A9-AF14-B14FECDD938E}"/>
              </a:ext>
            </a:extLst>
          </p:cNvPr>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xmlns="" id="{24816CAC-BDFE-4C12-BFCC-F00A6A77916C}"/>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xmlns="" id="{00541E9F-10F1-4F4F-A99C-78AEA9C44930}"/>
              </a:ext>
            </a:extLst>
          </p:cNvPr>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xmlns="" id="{DF1EDF80-FBB4-4607-9DF0-48D3AAE97B36}"/>
              </a:ext>
            </a:extLst>
          </p:cNvPr>
          <p:cNvSpPr>
            <a:spLocks noGrp="1"/>
          </p:cNvSpPr>
          <p:nvPr>
            <p:ph type="dt" sz="half" idx="10"/>
          </p:nvPr>
        </p:nvSpPr>
        <p:spPr/>
        <p:txBody>
          <a:bodyPr/>
          <a:lstStyle/>
          <a:p>
            <a:fld id="{FB1EE8E2-4DEF-40FA-AE87-AEC4B3902A33}" type="datetimeFigureOut">
              <a:rPr lang="zh-CN" altLang="en-US" smtClean="0"/>
              <a:t>2019/9/2</a:t>
            </a:fld>
            <a:endParaRPr lang="zh-CN" altLang="en-US"/>
          </a:p>
        </p:txBody>
      </p:sp>
      <p:sp>
        <p:nvSpPr>
          <p:cNvPr id="8" name="页脚占位符 7">
            <a:extLst>
              <a:ext uri="{FF2B5EF4-FFF2-40B4-BE49-F238E27FC236}">
                <a16:creationId xmlns:a16="http://schemas.microsoft.com/office/drawing/2014/main" xmlns="" id="{5DE756A1-5D50-4434-9B9F-EA525E7F8CC8}"/>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xmlns="" id="{B7B9E206-E867-4790-BB46-2841BDA55A27}"/>
              </a:ext>
            </a:extLst>
          </p:cNvPr>
          <p:cNvSpPr>
            <a:spLocks noGrp="1"/>
          </p:cNvSpPr>
          <p:nvPr>
            <p:ph type="sldNum" sz="quarter" idx="12"/>
          </p:nvPr>
        </p:nvSpPr>
        <p:spPr/>
        <p:txBody>
          <a:bodyPr/>
          <a:lstStyle/>
          <a:p>
            <a:fld id="{FD89D101-7BD4-4DD4-9D40-1544D0DEA3BB}" type="slidenum">
              <a:rPr lang="zh-CN" altLang="en-US" smtClean="0"/>
              <a:t>‹#›</a:t>
            </a:fld>
            <a:endParaRPr lang="zh-CN" altLang="en-US"/>
          </a:p>
        </p:txBody>
      </p:sp>
    </p:spTree>
    <p:extLst>
      <p:ext uri="{BB962C8B-B14F-4D97-AF65-F5344CB8AC3E}">
        <p14:creationId xmlns:p14="http://schemas.microsoft.com/office/powerpoint/2010/main" val="3515412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B88C6EB-965E-4A72-B225-D8668E3765A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xmlns="" id="{CDA1D61D-938B-47FF-9CE9-2AE02386E27C}"/>
              </a:ext>
            </a:extLst>
          </p:cNvPr>
          <p:cNvSpPr>
            <a:spLocks noGrp="1"/>
          </p:cNvSpPr>
          <p:nvPr>
            <p:ph type="dt" sz="half" idx="10"/>
          </p:nvPr>
        </p:nvSpPr>
        <p:spPr/>
        <p:txBody>
          <a:bodyPr/>
          <a:lstStyle/>
          <a:p>
            <a:fld id="{FB1EE8E2-4DEF-40FA-AE87-AEC4B3902A33}" type="datetimeFigureOut">
              <a:rPr lang="zh-CN" altLang="en-US" smtClean="0"/>
              <a:t>2019/9/2</a:t>
            </a:fld>
            <a:endParaRPr lang="zh-CN" altLang="en-US"/>
          </a:p>
        </p:txBody>
      </p:sp>
      <p:sp>
        <p:nvSpPr>
          <p:cNvPr id="4" name="页脚占位符 3">
            <a:extLst>
              <a:ext uri="{FF2B5EF4-FFF2-40B4-BE49-F238E27FC236}">
                <a16:creationId xmlns:a16="http://schemas.microsoft.com/office/drawing/2014/main" xmlns="" id="{C5AE54D8-5701-4577-AD73-308A9B9DCC1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xmlns="" id="{CF2FDE76-D7EF-4BA6-8F0A-7631357EA042}"/>
              </a:ext>
            </a:extLst>
          </p:cNvPr>
          <p:cNvSpPr>
            <a:spLocks noGrp="1"/>
          </p:cNvSpPr>
          <p:nvPr>
            <p:ph type="sldNum" sz="quarter" idx="12"/>
          </p:nvPr>
        </p:nvSpPr>
        <p:spPr/>
        <p:txBody>
          <a:bodyPr/>
          <a:lstStyle/>
          <a:p>
            <a:fld id="{FD89D101-7BD4-4DD4-9D40-1544D0DEA3BB}" type="slidenum">
              <a:rPr lang="zh-CN" altLang="en-US" smtClean="0"/>
              <a:t>‹#›</a:t>
            </a:fld>
            <a:endParaRPr lang="zh-CN" altLang="en-US"/>
          </a:p>
        </p:txBody>
      </p:sp>
    </p:spTree>
    <p:extLst>
      <p:ext uri="{BB962C8B-B14F-4D97-AF65-F5344CB8AC3E}">
        <p14:creationId xmlns:p14="http://schemas.microsoft.com/office/powerpoint/2010/main" val="2025812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174ACF6E-7A2A-49AF-9EA9-B6CA054A8F21}"/>
              </a:ext>
            </a:extLst>
          </p:cNvPr>
          <p:cNvSpPr>
            <a:spLocks noGrp="1"/>
          </p:cNvSpPr>
          <p:nvPr>
            <p:ph type="dt" sz="half" idx="10"/>
          </p:nvPr>
        </p:nvSpPr>
        <p:spPr/>
        <p:txBody>
          <a:bodyPr/>
          <a:lstStyle/>
          <a:p>
            <a:fld id="{FB1EE8E2-4DEF-40FA-AE87-AEC4B3902A33}" type="datetimeFigureOut">
              <a:rPr lang="zh-CN" altLang="en-US" smtClean="0"/>
              <a:t>2019/9/2</a:t>
            </a:fld>
            <a:endParaRPr lang="zh-CN" altLang="en-US"/>
          </a:p>
        </p:txBody>
      </p:sp>
      <p:sp>
        <p:nvSpPr>
          <p:cNvPr id="3" name="页脚占位符 2">
            <a:extLst>
              <a:ext uri="{FF2B5EF4-FFF2-40B4-BE49-F238E27FC236}">
                <a16:creationId xmlns:a16="http://schemas.microsoft.com/office/drawing/2014/main" xmlns="" id="{DEAA7694-A09F-4629-84DF-D8FA48C1968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xmlns="" id="{70B5F0C9-B4EF-4C75-8F0E-E31DAC393F4D}"/>
              </a:ext>
            </a:extLst>
          </p:cNvPr>
          <p:cNvSpPr>
            <a:spLocks noGrp="1"/>
          </p:cNvSpPr>
          <p:nvPr>
            <p:ph type="sldNum" sz="quarter" idx="12"/>
          </p:nvPr>
        </p:nvSpPr>
        <p:spPr/>
        <p:txBody>
          <a:bodyPr/>
          <a:lstStyle/>
          <a:p>
            <a:fld id="{FD89D101-7BD4-4DD4-9D40-1544D0DEA3BB}" type="slidenum">
              <a:rPr lang="zh-CN" altLang="en-US" smtClean="0"/>
              <a:t>‹#›</a:t>
            </a:fld>
            <a:endParaRPr lang="zh-CN" altLang="en-US"/>
          </a:p>
        </p:txBody>
      </p:sp>
    </p:spTree>
    <p:extLst>
      <p:ext uri="{BB962C8B-B14F-4D97-AF65-F5344CB8AC3E}">
        <p14:creationId xmlns:p14="http://schemas.microsoft.com/office/powerpoint/2010/main" val="16164929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FD2B83C0-8B7F-48AA-8C2E-4218F3D2E892}"/>
              </a:ext>
            </a:extLst>
          </p:cNvPr>
          <p:cNvSpPr>
            <a:spLocks noGrp="1"/>
          </p:cNvSpPr>
          <p:nvPr>
            <p:ph type="title"/>
          </p:nvPr>
        </p:nvSpPr>
        <p:spPr>
          <a:xfrm>
            <a:off x="629841" y="457200"/>
            <a:ext cx="2949178" cy="1600200"/>
          </a:xfrm>
        </p:spPr>
        <p:txBody>
          <a:bodyPr anchor="b"/>
          <a:lstStyle>
            <a:lvl1pPr>
              <a:defRPr sz="2400"/>
            </a:lvl1pPr>
          </a:lstStyle>
          <a:p>
            <a:r>
              <a:rPr lang="zh-CN" altLang="en-US"/>
              <a:t>单击此处编辑母版标题样式</a:t>
            </a:r>
          </a:p>
        </p:txBody>
      </p:sp>
      <p:sp>
        <p:nvSpPr>
          <p:cNvPr id="3" name="内容占位符 2">
            <a:extLst>
              <a:ext uri="{FF2B5EF4-FFF2-40B4-BE49-F238E27FC236}">
                <a16:creationId xmlns:a16="http://schemas.microsoft.com/office/drawing/2014/main" xmlns="" id="{2F9CCEDB-0F04-4418-9617-97FAC542FE66}"/>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xmlns="" id="{DD681185-4C26-45D3-94B0-4391B27E9348}"/>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xmlns="" id="{3893A504-C998-4E77-BE25-1931364514FF}"/>
              </a:ext>
            </a:extLst>
          </p:cNvPr>
          <p:cNvSpPr>
            <a:spLocks noGrp="1"/>
          </p:cNvSpPr>
          <p:nvPr>
            <p:ph type="dt" sz="half" idx="10"/>
          </p:nvPr>
        </p:nvSpPr>
        <p:spPr/>
        <p:txBody>
          <a:bodyPr/>
          <a:lstStyle/>
          <a:p>
            <a:fld id="{FB1EE8E2-4DEF-40FA-AE87-AEC4B3902A33}" type="datetimeFigureOut">
              <a:rPr lang="zh-CN" altLang="en-US" smtClean="0"/>
              <a:t>2019/9/2</a:t>
            </a:fld>
            <a:endParaRPr lang="zh-CN" altLang="en-US"/>
          </a:p>
        </p:txBody>
      </p:sp>
      <p:sp>
        <p:nvSpPr>
          <p:cNvPr id="6" name="页脚占位符 5">
            <a:extLst>
              <a:ext uri="{FF2B5EF4-FFF2-40B4-BE49-F238E27FC236}">
                <a16:creationId xmlns:a16="http://schemas.microsoft.com/office/drawing/2014/main" xmlns="" id="{D08F8C1F-4D12-4CFA-81E3-66DCD3879D6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C268892A-858A-417D-AAA3-BA2AE8EB6C04}"/>
              </a:ext>
            </a:extLst>
          </p:cNvPr>
          <p:cNvSpPr>
            <a:spLocks noGrp="1"/>
          </p:cNvSpPr>
          <p:nvPr>
            <p:ph type="sldNum" sz="quarter" idx="12"/>
          </p:nvPr>
        </p:nvSpPr>
        <p:spPr/>
        <p:txBody>
          <a:bodyPr/>
          <a:lstStyle/>
          <a:p>
            <a:fld id="{FD89D101-7BD4-4DD4-9D40-1544D0DEA3BB}" type="slidenum">
              <a:rPr lang="zh-CN" altLang="en-US" smtClean="0"/>
              <a:t>‹#›</a:t>
            </a:fld>
            <a:endParaRPr lang="zh-CN" altLang="en-US"/>
          </a:p>
        </p:txBody>
      </p:sp>
    </p:spTree>
    <p:extLst>
      <p:ext uri="{BB962C8B-B14F-4D97-AF65-F5344CB8AC3E}">
        <p14:creationId xmlns:p14="http://schemas.microsoft.com/office/powerpoint/2010/main" val="33772617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A466B8F-CC4C-4D9E-A175-839E86BE258D}"/>
              </a:ext>
            </a:extLst>
          </p:cNvPr>
          <p:cNvSpPr>
            <a:spLocks noGrp="1"/>
          </p:cNvSpPr>
          <p:nvPr>
            <p:ph type="title"/>
          </p:nvPr>
        </p:nvSpPr>
        <p:spPr>
          <a:xfrm>
            <a:off x="629841" y="457200"/>
            <a:ext cx="2949178" cy="1600200"/>
          </a:xfrm>
        </p:spPr>
        <p:txBody>
          <a:bodyPr anchor="b"/>
          <a:lstStyle>
            <a:lvl1pPr>
              <a:defRPr sz="2400"/>
            </a:lvl1pPr>
          </a:lstStyle>
          <a:p>
            <a:r>
              <a:rPr lang="zh-CN" altLang="en-US"/>
              <a:t>单击此处编辑母版标题样式</a:t>
            </a:r>
          </a:p>
        </p:txBody>
      </p:sp>
      <p:sp>
        <p:nvSpPr>
          <p:cNvPr id="3" name="图片占位符 2">
            <a:extLst>
              <a:ext uri="{FF2B5EF4-FFF2-40B4-BE49-F238E27FC236}">
                <a16:creationId xmlns:a16="http://schemas.microsoft.com/office/drawing/2014/main" xmlns="" id="{71AA4B77-7413-4BBC-B001-D687F6140588}"/>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a:extLst>
              <a:ext uri="{FF2B5EF4-FFF2-40B4-BE49-F238E27FC236}">
                <a16:creationId xmlns:a16="http://schemas.microsoft.com/office/drawing/2014/main" xmlns="" id="{DA3841DA-6CEB-4E35-994D-7D30EF50C448}"/>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xmlns="" id="{C84C4E57-5809-4EA1-8B54-26F736FE64B8}"/>
              </a:ext>
            </a:extLst>
          </p:cNvPr>
          <p:cNvSpPr>
            <a:spLocks noGrp="1"/>
          </p:cNvSpPr>
          <p:nvPr>
            <p:ph type="dt" sz="half" idx="10"/>
          </p:nvPr>
        </p:nvSpPr>
        <p:spPr/>
        <p:txBody>
          <a:bodyPr/>
          <a:lstStyle/>
          <a:p>
            <a:fld id="{FB1EE8E2-4DEF-40FA-AE87-AEC4B3902A33}" type="datetimeFigureOut">
              <a:rPr lang="zh-CN" altLang="en-US" smtClean="0"/>
              <a:t>2019/9/2</a:t>
            </a:fld>
            <a:endParaRPr lang="zh-CN" altLang="en-US"/>
          </a:p>
        </p:txBody>
      </p:sp>
      <p:sp>
        <p:nvSpPr>
          <p:cNvPr id="6" name="页脚占位符 5">
            <a:extLst>
              <a:ext uri="{FF2B5EF4-FFF2-40B4-BE49-F238E27FC236}">
                <a16:creationId xmlns:a16="http://schemas.microsoft.com/office/drawing/2014/main" xmlns="" id="{458F5839-2849-4EB6-8379-421349D0E84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2C0C81C4-4447-40E5-A765-AF1F8D9FD1BC}"/>
              </a:ext>
            </a:extLst>
          </p:cNvPr>
          <p:cNvSpPr>
            <a:spLocks noGrp="1"/>
          </p:cNvSpPr>
          <p:nvPr>
            <p:ph type="sldNum" sz="quarter" idx="12"/>
          </p:nvPr>
        </p:nvSpPr>
        <p:spPr/>
        <p:txBody>
          <a:bodyPr/>
          <a:lstStyle/>
          <a:p>
            <a:fld id="{FD89D101-7BD4-4DD4-9D40-1544D0DEA3BB}" type="slidenum">
              <a:rPr lang="zh-CN" altLang="en-US" smtClean="0"/>
              <a:t>‹#›</a:t>
            </a:fld>
            <a:endParaRPr lang="zh-CN" altLang="en-US"/>
          </a:p>
        </p:txBody>
      </p:sp>
    </p:spTree>
    <p:extLst>
      <p:ext uri="{BB962C8B-B14F-4D97-AF65-F5344CB8AC3E}">
        <p14:creationId xmlns:p14="http://schemas.microsoft.com/office/powerpoint/2010/main" val="13747915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xmlns="" id="{34B4889B-CAF7-413A-B60E-6F23C9C73B76}"/>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xmlns="" id="{7D29FC37-CBA9-4F4F-97CA-7B421EA41E2D}"/>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55B3AF39-CDFF-400E-87A6-ACA3534BE501}"/>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B1EE8E2-4DEF-40FA-AE87-AEC4B3902A33}" type="datetimeFigureOut">
              <a:rPr lang="zh-CN" altLang="en-US" smtClean="0"/>
              <a:t>2019/9/2</a:t>
            </a:fld>
            <a:endParaRPr lang="zh-CN" altLang="en-US"/>
          </a:p>
        </p:txBody>
      </p:sp>
      <p:sp>
        <p:nvSpPr>
          <p:cNvPr id="5" name="页脚占位符 4">
            <a:extLst>
              <a:ext uri="{FF2B5EF4-FFF2-40B4-BE49-F238E27FC236}">
                <a16:creationId xmlns:a16="http://schemas.microsoft.com/office/drawing/2014/main" xmlns="" id="{6A3F4835-4466-4379-9A95-38F59A27163D}"/>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xmlns="" id="{6D048A8A-D676-4464-BB7B-A6E39F1C720E}"/>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D89D101-7BD4-4DD4-9D40-1544D0DEA3BB}" type="slidenum">
              <a:rPr lang="zh-CN" altLang="en-US" smtClean="0"/>
              <a:t>‹#›</a:t>
            </a:fld>
            <a:endParaRPr lang="zh-CN" altLang="en-US"/>
          </a:p>
        </p:txBody>
      </p:sp>
      <p:sp>
        <p:nvSpPr>
          <p:cNvPr id="7" name="Rectangle 7">
            <a:extLst>
              <a:ext uri="{FF2B5EF4-FFF2-40B4-BE49-F238E27FC236}">
                <a16:creationId xmlns:a16="http://schemas.microsoft.com/office/drawing/2014/main" xmlns="" id="{491C7349-6F6B-4CAE-89CD-D976F49F852D}"/>
              </a:ext>
            </a:extLst>
          </p:cNvPr>
          <p:cNvSpPr>
            <a:spLocks noChangeArrowheads="1"/>
          </p:cNvSpPr>
          <p:nvPr userDrawn="1"/>
        </p:nvSpPr>
        <p:spPr bwMode="auto">
          <a:xfrm>
            <a:off x="0" y="0"/>
            <a:ext cx="9144000" cy="1066800"/>
          </a:xfrm>
          <a:prstGeom prst="rect">
            <a:avLst/>
          </a:prstGeom>
          <a:solidFill>
            <a:srgbClr val="0056AC"/>
          </a:solidFill>
          <a:ln w="9525">
            <a:solidFill>
              <a:schemeClr val="tx1"/>
            </a:solidFill>
            <a:miter lim="800000"/>
            <a:headEnd/>
            <a:tailEnd/>
          </a:ln>
        </p:spPr>
        <p:txBody>
          <a:bodyPr wrap="none" anchor="ctr"/>
          <a:lstStyle/>
          <a:p>
            <a:pPr>
              <a:buFont typeface="Arial" pitchFamily="34" charset="0"/>
              <a:buNone/>
              <a:defRPr/>
            </a:pPr>
            <a:endParaRPr lang="zh-CN" altLang="en-US">
              <a:latin typeface="Arial" pitchFamily="34" charset="0"/>
            </a:endParaRPr>
          </a:p>
        </p:txBody>
      </p:sp>
      <p:sp>
        <p:nvSpPr>
          <p:cNvPr id="8" name="Rectangle 12">
            <a:extLst>
              <a:ext uri="{FF2B5EF4-FFF2-40B4-BE49-F238E27FC236}">
                <a16:creationId xmlns:a16="http://schemas.microsoft.com/office/drawing/2014/main" xmlns="" id="{908B519B-612F-4437-8462-36F7B692B348}"/>
              </a:ext>
            </a:extLst>
          </p:cNvPr>
          <p:cNvSpPr>
            <a:spLocks noChangeArrowheads="1"/>
          </p:cNvSpPr>
          <p:nvPr userDrawn="1"/>
        </p:nvSpPr>
        <p:spPr bwMode="auto">
          <a:xfrm>
            <a:off x="0" y="6629400"/>
            <a:ext cx="9144000" cy="228600"/>
          </a:xfrm>
          <a:prstGeom prst="rect">
            <a:avLst/>
          </a:prstGeom>
          <a:gradFill rotWithShape="1">
            <a:gsLst>
              <a:gs pos="0">
                <a:srgbClr val="0056AC"/>
              </a:gs>
              <a:gs pos="100000">
                <a:schemeClr val="folHlink"/>
              </a:gs>
            </a:gsLst>
            <a:lin ang="0" scaled="1"/>
          </a:gradFill>
          <a:ln w="9525">
            <a:noFill/>
            <a:miter lim="800000"/>
            <a:headEnd/>
            <a:tailEnd/>
          </a:ln>
        </p:spPr>
        <p:txBody>
          <a:bodyPr wrap="none" anchor="ctr"/>
          <a:lstStyle/>
          <a:p>
            <a:pPr algn="ctr">
              <a:buFont typeface="Arial" pitchFamily="34" charset="0"/>
              <a:buNone/>
              <a:defRPr/>
            </a:pPr>
            <a:r>
              <a:rPr lang="en-US" altLang="zh-CN" sz="1200" dirty="0">
                <a:solidFill>
                  <a:schemeClr val="bg1"/>
                </a:solidFill>
                <a:latin typeface="Arial" pitchFamily="34" charset="0"/>
              </a:rPr>
              <a:t>Linux</a:t>
            </a:r>
            <a:r>
              <a:rPr lang="zh-CN" altLang="en-US" sz="1200" dirty="0">
                <a:solidFill>
                  <a:schemeClr val="bg1"/>
                </a:solidFill>
                <a:latin typeface="Arial" pitchFamily="34" charset="0"/>
              </a:rPr>
              <a:t>系统应用与开发                         中国地质大学（武汉）计算机学院                  李小燕               </a:t>
            </a:r>
            <a:r>
              <a:rPr lang="en-US" altLang="zh-CN" sz="1200" dirty="0">
                <a:solidFill>
                  <a:schemeClr val="bg1"/>
                </a:solidFill>
                <a:latin typeface="Arial" pitchFamily="34" charset="0"/>
              </a:rPr>
              <a:t>lixy</a:t>
            </a:r>
            <a:r>
              <a:rPr lang="en-US" sz="1200" dirty="0">
                <a:solidFill>
                  <a:schemeClr val="bg1"/>
                </a:solidFill>
                <a:latin typeface="Arial" pitchFamily="34" charset="0"/>
              </a:rPr>
              <a:t>@cug.edu.cn</a:t>
            </a:r>
          </a:p>
        </p:txBody>
      </p:sp>
      <p:sp>
        <p:nvSpPr>
          <p:cNvPr id="9" name="矩形 8">
            <a:extLst>
              <a:ext uri="{FF2B5EF4-FFF2-40B4-BE49-F238E27FC236}">
                <a16:creationId xmlns:a16="http://schemas.microsoft.com/office/drawing/2014/main" xmlns="" id="{8D989763-1551-482E-BC9A-FB473F10C319}"/>
              </a:ext>
            </a:extLst>
          </p:cNvPr>
          <p:cNvSpPr/>
          <p:nvPr userDrawn="1"/>
        </p:nvSpPr>
        <p:spPr bwMode="auto">
          <a:xfrm>
            <a:off x="6172158" y="6629400"/>
            <a:ext cx="2971842" cy="228600"/>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Tree>
    <p:extLst>
      <p:ext uri="{BB962C8B-B14F-4D97-AF65-F5344CB8AC3E}">
        <p14:creationId xmlns:p14="http://schemas.microsoft.com/office/powerpoint/2010/main" val="1859727380"/>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baike.baidu.com/item/%E5%89%91%E6%A1%A5/83750" TargetMode="External"/><Relationship Id="rId3" Type="http://schemas.openxmlformats.org/officeDocument/2006/relationships/image" Target="../media/image4.jpg"/><Relationship Id="rId7" Type="http://schemas.openxmlformats.org/officeDocument/2006/relationships/hyperlink" Target="https://baike.baidu.com/item/%E6%99%AE%E6%9E%97%E6%96%AF%E9%A1%BF%E5%A4%A7%E5%AD%A6"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baike.baidu.com/item/%E5%89%91%E6%A1%A5%E5%A4%A7%E5%AD%A6" TargetMode="External"/><Relationship Id="rId5" Type="http://schemas.openxmlformats.org/officeDocument/2006/relationships/hyperlink" Target="https://baike.baidu.com/item/%E4%BA%BA%E5%B7%A5%E6%99%BA%E8%83%BD/9180" TargetMode="External"/><Relationship Id="rId10" Type="http://schemas.openxmlformats.org/officeDocument/2006/relationships/hyperlink" Target="https://baike.baidu.com/item/%E7%BE%8E%E5%9B%BD%E8%AE%A1%E7%AE%97%E6%9C%BA%E5%8D%8F%E4%BC%9A/1896077" TargetMode="External"/><Relationship Id="rId4" Type="http://schemas.openxmlformats.org/officeDocument/2006/relationships/hyperlink" Target="https://baike.baidu.com/item/%E9%80%BB%E8%BE%91%E5%AD%A6%E5%AE%B6/1240880" TargetMode="External"/><Relationship Id="rId9" Type="http://schemas.openxmlformats.org/officeDocument/2006/relationships/hyperlink" Target="https://baike.baidu.com/item/Enigma"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kernel.org/"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2"/>
          <p:cNvSpPr>
            <a:spLocks noChangeArrowheads="1"/>
          </p:cNvSpPr>
          <p:nvPr/>
        </p:nvSpPr>
        <p:spPr bwMode="auto">
          <a:xfrm>
            <a:off x="0" y="0"/>
            <a:ext cx="9144000" cy="2133600"/>
          </a:xfrm>
          <a:prstGeom prst="rect">
            <a:avLst/>
          </a:prstGeom>
          <a:solidFill>
            <a:srgbClr val="0056AC"/>
          </a:solidFill>
          <a:ln w="9525">
            <a:solidFill>
              <a:schemeClr val="tx1"/>
            </a:solidFill>
            <a:miter lim="800000"/>
            <a:headEnd/>
            <a:tailEnd/>
          </a:ln>
        </p:spPr>
        <p:txBody>
          <a:bodyPr wrap="none" anchor="ctr"/>
          <a:lstStyle/>
          <a:p>
            <a:endParaRPr lang="zh-CN" altLang="en-US"/>
          </a:p>
        </p:txBody>
      </p:sp>
      <p:sp>
        <p:nvSpPr>
          <p:cNvPr id="4100" name="Rectangle 3"/>
          <p:cNvSpPr>
            <a:spLocks noChangeArrowheads="1"/>
          </p:cNvSpPr>
          <p:nvPr/>
        </p:nvSpPr>
        <p:spPr bwMode="auto">
          <a:xfrm>
            <a:off x="0" y="6629400"/>
            <a:ext cx="9144000" cy="228600"/>
          </a:xfrm>
          <a:prstGeom prst="rect">
            <a:avLst/>
          </a:prstGeom>
          <a:gradFill rotWithShape="1">
            <a:gsLst>
              <a:gs pos="0">
                <a:srgbClr val="0056AC"/>
              </a:gs>
              <a:gs pos="100000">
                <a:schemeClr val="folHlink"/>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a:r>
              <a:rPr lang="zh-CN" altLang="en-US" sz="1200" dirty="0">
                <a:solidFill>
                  <a:schemeClr val="bg1"/>
                </a:solidFill>
              </a:rPr>
              <a:t>中国地质大学（武汉）计算机学院计算机科学系                                                                         </a:t>
            </a:r>
            <a:r>
              <a:rPr lang="en-US" altLang="zh-CN" sz="1200" dirty="0">
                <a:solidFill>
                  <a:schemeClr val="bg1"/>
                </a:solidFill>
              </a:rPr>
              <a:t>2019</a:t>
            </a:r>
            <a:r>
              <a:rPr lang="zh-CN" altLang="en-US" sz="1200" dirty="0">
                <a:solidFill>
                  <a:schemeClr val="bg1"/>
                </a:solidFill>
              </a:rPr>
              <a:t>年版</a:t>
            </a:r>
          </a:p>
        </p:txBody>
      </p:sp>
      <p:sp>
        <p:nvSpPr>
          <p:cNvPr id="4101" name="Text Box 5"/>
          <p:cNvSpPr txBox="1">
            <a:spLocks noChangeArrowheads="1"/>
          </p:cNvSpPr>
          <p:nvPr/>
        </p:nvSpPr>
        <p:spPr bwMode="auto">
          <a:xfrm>
            <a:off x="2971842" y="3657600"/>
            <a:ext cx="5257662"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spcBef>
                <a:spcPct val="50000"/>
              </a:spcBef>
            </a:pPr>
            <a:r>
              <a:rPr lang="zh-CN" altLang="en-US" sz="2800" b="1" dirty="0"/>
              <a:t>计算机学院：康晓军</a:t>
            </a:r>
            <a:endParaRPr lang="en-US" altLang="zh-CN" sz="2800" b="1" dirty="0"/>
          </a:p>
          <a:p>
            <a:pPr eaLnBrk="1" hangingPunct="1">
              <a:spcBef>
                <a:spcPct val="50000"/>
              </a:spcBef>
            </a:pPr>
            <a:r>
              <a:rPr lang="en-US" altLang="zh-CN" sz="2800" b="1" dirty="0"/>
              <a:t>E-mail:  xj_kang@126.com</a:t>
            </a:r>
          </a:p>
        </p:txBody>
      </p:sp>
      <p:sp>
        <p:nvSpPr>
          <p:cNvPr id="4102" name="Rectangle 6"/>
          <p:cNvSpPr>
            <a:spLocks noGrp="1" noChangeArrowheads="1"/>
          </p:cNvSpPr>
          <p:nvPr>
            <p:ph type="title"/>
          </p:nvPr>
        </p:nvSpPr>
        <p:spPr>
          <a:xfrm>
            <a:off x="290474" y="2286000"/>
            <a:ext cx="8229600" cy="1371600"/>
          </a:xfrm>
          <a:noFill/>
        </p:spPr>
        <p:txBody>
          <a:bodyPr/>
          <a:lstStyle/>
          <a:p>
            <a:pPr algn="ctr" eaLnBrk="1" hangingPunct="1"/>
            <a:endParaRPr lang="zh-CN" altLang="en-US" sz="2800" dirty="0">
              <a:solidFill>
                <a:schemeClr val="tx1"/>
              </a:solidFill>
            </a:endParaRPr>
          </a:p>
        </p:txBody>
      </p:sp>
      <p:sp>
        <p:nvSpPr>
          <p:cNvPr id="4103" name="Oval 7"/>
          <p:cNvSpPr>
            <a:spLocks noChangeArrowheads="1"/>
          </p:cNvSpPr>
          <p:nvPr/>
        </p:nvSpPr>
        <p:spPr bwMode="auto">
          <a:xfrm>
            <a:off x="1447800" y="304800"/>
            <a:ext cx="990600" cy="1600200"/>
          </a:xfrm>
          <a:prstGeom prst="ellipse">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p>
        </p:txBody>
      </p:sp>
      <p:sp>
        <p:nvSpPr>
          <p:cNvPr id="4104" name="AutoShape 8"/>
          <p:cNvSpPr>
            <a:spLocks noChangeArrowheads="1"/>
          </p:cNvSpPr>
          <p:nvPr/>
        </p:nvSpPr>
        <p:spPr bwMode="auto">
          <a:xfrm>
            <a:off x="304912" y="90"/>
            <a:ext cx="990600" cy="2160000"/>
          </a:xfrm>
          <a:custGeom>
            <a:avLst/>
            <a:gdLst>
              <a:gd name="T0" fmla="*/ 2147483647 w 21600"/>
              <a:gd name="T1" fmla="*/ 0 h 21600"/>
              <a:gd name="T2" fmla="*/ 0 w 21600"/>
              <a:gd name="T3" fmla="*/ 2147483647 h 21600"/>
              <a:gd name="T4" fmla="*/ 2147483647 w 21600"/>
              <a:gd name="T5" fmla="*/ 2147483647 h 21600"/>
              <a:gd name="T6" fmla="*/ 2147483647 w 21600"/>
              <a:gd name="T7" fmla="*/ 2147483647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4105" name="Rectangle 9"/>
          <p:cNvSpPr>
            <a:spLocks noChangeArrowheads="1"/>
          </p:cNvSpPr>
          <p:nvPr/>
        </p:nvSpPr>
        <p:spPr bwMode="auto">
          <a:xfrm>
            <a:off x="0" y="2133600"/>
            <a:ext cx="9144000" cy="152400"/>
          </a:xfrm>
          <a:prstGeom prst="rect">
            <a:avLst/>
          </a:prstGeom>
          <a:gradFill rotWithShape="1">
            <a:gsLst>
              <a:gs pos="0">
                <a:schemeClr val="bg1"/>
              </a:gs>
              <a:gs pos="100000">
                <a:srgbClr val="C0C0C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4107" name="Text Box 12"/>
          <p:cNvSpPr txBox="1">
            <a:spLocks noChangeArrowheads="1"/>
          </p:cNvSpPr>
          <p:nvPr/>
        </p:nvSpPr>
        <p:spPr bwMode="auto">
          <a:xfrm>
            <a:off x="1104900" y="685800"/>
            <a:ext cx="69342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algn="ctr" eaLnBrk="1" hangingPunct="1">
              <a:spcBef>
                <a:spcPct val="50000"/>
              </a:spcBef>
            </a:pPr>
            <a:r>
              <a:rPr lang="en-US" altLang="zh-CN" sz="4400" dirty="0">
                <a:solidFill>
                  <a:schemeClr val="bg1"/>
                </a:solidFill>
                <a:latin typeface="Times New Roman" pitchFamily="18" charset="0"/>
              </a:rPr>
              <a:t>Linux</a:t>
            </a:r>
            <a:r>
              <a:rPr lang="zh-CN" altLang="en-US" sz="4400" dirty="0">
                <a:solidFill>
                  <a:schemeClr val="bg1"/>
                </a:solidFill>
                <a:latin typeface="Times New Roman" pitchFamily="18" charset="0"/>
              </a:rPr>
              <a:t>系统应用与开发</a:t>
            </a:r>
            <a:endParaRPr lang="en-US" altLang="zh-CN" sz="4400" dirty="0">
              <a:solidFill>
                <a:schemeClr val="bg1"/>
              </a:solidFill>
              <a:latin typeface="Times New Roman" pitchFamily="18" charset="0"/>
            </a:endParaRPr>
          </a:p>
        </p:txBody>
      </p:sp>
      <p:pic>
        <p:nvPicPr>
          <p:cNvPr id="2" name="图片 1">
            <a:extLst>
              <a:ext uri="{FF2B5EF4-FFF2-40B4-BE49-F238E27FC236}">
                <a16:creationId xmlns:a16="http://schemas.microsoft.com/office/drawing/2014/main" xmlns="" id="{289F001C-C425-4C08-8CA0-7BEF3C74E88A}"/>
              </a:ext>
            </a:extLst>
          </p:cNvPr>
          <p:cNvPicPr>
            <a:picLocks noChangeAspect="1"/>
          </p:cNvPicPr>
          <p:nvPr/>
        </p:nvPicPr>
        <p:blipFill>
          <a:blip r:embed="rId3"/>
          <a:stretch>
            <a:fillRect/>
          </a:stretch>
        </p:blipFill>
        <p:spPr>
          <a:xfrm>
            <a:off x="7279" y="2256236"/>
            <a:ext cx="2819326" cy="370830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2.1 </a:t>
            </a:r>
            <a:r>
              <a:rPr lang="zh-CN" altLang="en-US" dirty="0">
                <a:solidFill>
                  <a:schemeClr val="bg1"/>
                </a:solidFill>
              </a:rPr>
              <a:t>认识操作系统</a:t>
            </a:r>
          </a:p>
        </p:txBody>
      </p:sp>
      <p:sp>
        <p:nvSpPr>
          <p:cNvPr id="5" name="内容占位符 2"/>
          <p:cNvSpPr>
            <a:spLocks noGrp="1"/>
          </p:cNvSpPr>
          <p:nvPr>
            <p:ph idx="1"/>
          </p:nvPr>
        </p:nvSpPr>
        <p:spPr>
          <a:xfrm>
            <a:off x="457308" y="1143060"/>
            <a:ext cx="8578742" cy="5562454"/>
          </a:xfrm>
        </p:spPr>
        <p:txBody>
          <a:bodyPr/>
          <a:lstStyle/>
          <a:p>
            <a:pPr eaLnBrk="1" hangingPunct="1">
              <a:lnSpc>
                <a:spcPct val="114000"/>
              </a:lnSpc>
              <a:spcBef>
                <a:spcPts val="600"/>
              </a:spcBef>
              <a:buFont typeface="Wingdings" panose="05000000000000000000" pitchFamily="2" charset="2"/>
              <a:buChar char="Ø"/>
              <a:defRPr/>
            </a:pPr>
            <a:r>
              <a:rPr lang="zh-CN" altLang="en-US" sz="2800" b="1" dirty="0">
                <a:solidFill>
                  <a:srgbClr val="FF0000"/>
                </a:solidFill>
                <a:ea typeface="楷体_GB2312" pitchFamily="49" charset="-122"/>
              </a:rPr>
              <a:t>从设计者的角度</a:t>
            </a:r>
            <a:endParaRPr lang="en-US" altLang="zh-CN" sz="2800" b="1" dirty="0">
              <a:solidFill>
                <a:srgbClr val="FF0000"/>
              </a:solidFill>
              <a:ea typeface="楷体_GB2312" pitchFamily="49" charset="-122"/>
            </a:endParaRPr>
          </a:p>
          <a:p>
            <a:pPr lvl="1" eaLnBrk="1" hangingPunct="1">
              <a:lnSpc>
                <a:spcPct val="114000"/>
              </a:lnSpc>
              <a:spcBef>
                <a:spcPts val="600"/>
              </a:spcBef>
              <a:buFont typeface="Arial" panose="020B0604020202020204" pitchFamily="34" charset="0"/>
              <a:buChar char="•"/>
              <a:defRPr/>
            </a:pPr>
            <a:r>
              <a:rPr lang="zh-CN" altLang="en-US" sz="2400" b="1" dirty="0">
                <a:ea typeface="楷体_GB2312" pitchFamily="49" charset="-122"/>
              </a:rPr>
              <a:t>操作系统的设计目标是什么？</a:t>
            </a:r>
            <a:endParaRPr lang="en-US" altLang="zh-CN" sz="2400" b="1" dirty="0">
              <a:ea typeface="楷体_GB2312" pitchFamily="49" charset="-122"/>
            </a:endParaRPr>
          </a:p>
          <a:p>
            <a:pPr lvl="2" eaLnBrk="1" hangingPunct="1">
              <a:spcBef>
                <a:spcPts val="600"/>
              </a:spcBef>
              <a:buFont typeface="Arial" panose="020B0604020202020204" pitchFamily="34" charset="0"/>
              <a:buChar char="−"/>
              <a:defRPr/>
            </a:pPr>
            <a:r>
              <a:rPr lang="zh-CN" altLang="en-US" sz="2000" dirty="0">
                <a:ea typeface="楷体_GB2312" pitchFamily="49" charset="-122"/>
              </a:rPr>
              <a:t>尽可能地方便用户使用计算机</a:t>
            </a:r>
            <a:endParaRPr lang="en-US" altLang="zh-CN" sz="2000" dirty="0">
              <a:ea typeface="楷体_GB2312" pitchFamily="49" charset="-122"/>
            </a:endParaRPr>
          </a:p>
          <a:p>
            <a:pPr lvl="2" eaLnBrk="1" hangingPunct="1">
              <a:spcBef>
                <a:spcPts val="600"/>
              </a:spcBef>
              <a:buFont typeface="Arial" panose="020B0604020202020204" pitchFamily="34" charset="0"/>
              <a:buChar char="−"/>
              <a:defRPr/>
            </a:pPr>
            <a:r>
              <a:rPr lang="zh-CN" altLang="en-US" sz="2000" dirty="0">
                <a:ea typeface="楷体_GB2312" pitchFamily="49" charset="-122"/>
              </a:rPr>
              <a:t>让各种软件资源和硬件资源高效而协调地运转起来</a:t>
            </a:r>
            <a:endParaRPr lang="en-US" altLang="zh-CN" sz="2000" dirty="0">
              <a:ea typeface="楷体_GB2312" pitchFamily="49" charset="-122"/>
            </a:endParaRPr>
          </a:p>
          <a:p>
            <a:pPr lvl="1" eaLnBrk="1" hangingPunct="1">
              <a:lnSpc>
                <a:spcPct val="114000"/>
              </a:lnSpc>
              <a:spcBef>
                <a:spcPts val="600"/>
              </a:spcBef>
              <a:buFont typeface="Arial" panose="020B0604020202020204" pitchFamily="34" charset="0"/>
              <a:buChar char="•"/>
              <a:defRPr/>
            </a:pPr>
            <a:r>
              <a:rPr lang="zh-CN" altLang="en-US" sz="2400" b="1" dirty="0">
                <a:ea typeface="楷体_GB2312" pitchFamily="49" charset="-122"/>
              </a:rPr>
              <a:t>假设在一台计算机上有三道程序同时运行，并试图在一台打印机上输出运算结果，必须考虑哪些问题？</a:t>
            </a:r>
            <a:endParaRPr lang="en-US" altLang="zh-CN" sz="2400" b="1" dirty="0">
              <a:ea typeface="楷体_GB2312" pitchFamily="49" charset="-122"/>
            </a:endParaRPr>
          </a:p>
          <a:p>
            <a:pPr lvl="1" eaLnBrk="1" hangingPunct="1">
              <a:lnSpc>
                <a:spcPct val="114000"/>
              </a:lnSpc>
              <a:spcBef>
                <a:spcPts val="600"/>
              </a:spcBef>
              <a:buFont typeface="Arial" panose="020B0604020202020204" pitchFamily="34" charset="0"/>
              <a:buChar char="•"/>
              <a:defRPr/>
            </a:pPr>
            <a:r>
              <a:rPr lang="zh-CN" altLang="en-US" sz="2400" b="1" dirty="0">
                <a:ea typeface="楷体_GB2312" pitchFamily="49" charset="-122"/>
              </a:rPr>
              <a:t>一个操作系统必须包含以下几部分：</a:t>
            </a:r>
            <a:endParaRPr lang="en-US" altLang="zh-CN" sz="2400" b="1" dirty="0">
              <a:ea typeface="楷体_GB2312" pitchFamily="49" charset="-122"/>
            </a:endParaRPr>
          </a:p>
        </p:txBody>
      </p:sp>
      <p:grpSp>
        <p:nvGrpSpPr>
          <p:cNvPr id="3" name="组合 2"/>
          <p:cNvGrpSpPr/>
          <p:nvPr/>
        </p:nvGrpSpPr>
        <p:grpSpPr>
          <a:xfrm>
            <a:off x="2895644" y="4495772"/>
            <a:ext cx="3833019" cy="1947332"/>
            <a:chOff x="2895644" y="4876762"/>
            <a:chExt cx="3833019" cy="1947332"/>
          </a:xfrm>
        </p:grpSpPr>
        <p:sp>
          <p:nvSpPr>
            <p:cNvPr id="16" name="Rectangle 12"/>
            <p:cNvSpPr>
              <a:spLocks noChangeArrowheads="1"/>
            </p:cNvSpPr>
            <p:nvPr/>
          </p:nvSpPr>
          <p:spPr bwMode="auto">
            <a:xfrm>
              <a:off x="3643357" y="5178650"/>
              <a:ext cx="906463" cy="434182"/>
            </a:xfrm>
            <a:prstGeom prst="rect">
              <a:avLst/>
            </a:prstGeom>
            <a:solidFill>
              <a:schemeClr val="accent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kumimoji="1" lang="zh-CN" altLang="en-US" sz="1600" b="1" dirty="0">
                  <a:latin typeface="Times New Roman" pitchFamily="18" charset="0"/>
                </a:rPr>
                <a:t>进程管理</a:t>
              </a:r>
            </a:p>
          </p:txBody>
        </p:sp>
        <p:sp>
          <p:nvSpPr>
            <p:cNvPr id="17" name="Rectangle 13"/>
            <p:cNvSpPr>
              <a:spLocks noChangeArrowheads="1"/>
            </p:cNvSpPr>
            <p:nvPr/>
          </p:nvSpPr>
          <p:spPr bwMode="auto">
            <a:xfrm>
              <a:off x="5288801" y="5194525"/>
              <a:ext cx="906463" cy="434182"/>
            </a:xfrm>
            <a:prstGeom prst="rect">
              <a:avLst/>
            </a:prstGeom>
            <a:solidFill>
              <a:schemeClr val="accent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kumimoji="1" lang="zh-CN" altLang="en-US" sz="1600" b="1" dirty="0">
                  <a:latin typeface="Times New Roman" pitchFamily="18" charset="0"/>
                </a:rPr>
                <a:t>内存管理</a:t>
              </a:r>
            </a:p>
          </p:txBody>
        </p:sp>
        <p:sp>
          <p:nvSpPr>
            <p:cNvPr id="18" name="Rectangle 14"/>
            <p:cNvSpPr>
              <a:spLocks noChangeArrowheads="1"/>
            </p:cNvSpPr>
            <p:nvPr/>
          </p:nvSpPr>
          <p:spPr bwMode="auto">
            <a:xfrm>
              <a:off x="3437776" y="6093844"/>
              <a:ext cx="906463" cy="434181"/>
            </a:xfrm>
            <a:prstGeom prst="rect">
              <a:avLst/>
            </a:prstGeom>
            <a:solidFill>
              <a:schemeClr val="accent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kumimoji="1" lang="zh-CN" altLang="en-US" sz="1600" b="1" dirty="0">
                  <a:latin typeface="Times New Roman" pitchFamily="18" charset="0"/>
                </a:rPr>
                <a:t>设备管理</a:t>
              </a:r>
            </a:p>
          </p:txBody>
        </p:sp>
        <p:sp>
          <p:nvSpPr>
            <p:cNvPr id="19" name="Rectangle 15"/>
            <p:cNvSpPr>
              <a:spLocks noChangeArrowheads="1"/>
            </p:cNvSpPr>
            <p:nvPr/>
          </p:nvSpPr>
          <p:spPr bwMode="auto">
            <a:xfrm>
              <a:off x="5099094" y="6207350"/>
              <a:ext cx="906463" cy="434182"/>
            </a:xfrm>
            <a:prstGeom prst="rect">
              <a:avLst/>
            </a:prstGeom>
            <a:solidFill>
              <a:schemeClr val="accent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kumimoji="1" lang="zh-CN" altLang="en-US" sz="1600" b="1" dirty="0">
                  <a:latin typeface="Times New Roman" pitchFamily="18" charset="0"/>
                </a:rPr>
                <a:t>文件管理</a:t>
              </a:r>
            </a:p>
          </p:txBody>
        </p:sp>
        <p:sp>
          <p:nvSpPr>
            <p:cNvPr id="20" name="Line 16"/>
            <p:cNvSpPr>
              <a:spLocks noChangeShapeType="1"/>
            </p:cNvSpPr>
            <p:nvPr/>
          </p:nvSpPr>
          <p:spPr bwMode="auto">
            <a:xfrm flipH="1">
              <a:off x="3794963" y="5635850"/>
              <a:ext cx="365919" cy="434182"/>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 name="Line 17"/>
            <p:cNvSpPr>
              <a:spLocks noChangeShapeType="1"/>
            </p:cNvSpPr>
            <p:nvPr/>
          </p:nvSpPr>
          <p:spPr bwMode="auto">
            <a:xfrm>
              <a:off x="4183901" y="5635850"/>
              <a:ext cx="1096963" cy="548482"/>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 name="Line 18"/>
            <p:cNvSpPr>
              <a:spLocks noChangeShapeType="1"/>
            </p:cNvSpPr>
            <p:nvPr/>
          </p:nvSpPr>
          <p:spPr bwMode="auto">
            <a:xfrm>
              <a:off x="4549819" y="5377088"/>
              <a:ext cx="762000" cy="152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 name="Line 19"/>
            <p:cNvSpPr>
              <a:spLocks noChangeShapeType="1"/>
            </p:cNvSpPr>
            <p:nvPr/>
          </p:nvSpPr>
          <p:spPr bwMode="auto">
            <a:xfrm flipH="1">
              <a:off x="4229144" y="5643788"/>
              <a:ext cx="1173957" cy="411163"/>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 name="Line 20"/>
            <p:cNvSpPr>
              <a:spLocks noChangeShapeType="1"/>
            </p:cNvSpPr>
            <p:nvPr/>
          </p:nvSpPr>
          <p:spPr bwMode="auto">
            <a:xfrm flipH="1">
              <a:off x="5593601" y="5650932"/>
              <a:ext cx="38100" cy="518319"/>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 name="Oval 21"/>
            <p:cNvSpPr>
              <a:spLocks noChangeArrowheads="1"/>
            </p:cNvSpPr>
            <p:nvPr/>
          </p:nvSpPr>
          <p:spPr bwMode="auto">
            <a:xfrm>
              <a:off x="2895644" y="4876762"/>
              <a:ext cx="3833019" cy="1947332"/>
            </a:xfrm>
            <a:prstGeom prst="ellipse">
              <a:avLst/>
            </a:prstGeom>
            <a:noFill/>
            <a:ln w="38100" cap="rnd">
              <a:solidFill>
                <a:schemeClr val="tx1"/>
              </a:solidFill>
              <a:prstDash val="sysDot"/>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
        <p:nvSpPr>
          <p:cNvPr id="2" name="矩形 1"/>
          <p:cNvSpPr/>
          <p:nvPr/>
        </p:nvSpPr>
        <p:spPr bwMode="auto">
          <a:xfrm>
            <a:off x="6934138" y="5068028"/>
            <a:ext cx="1295366" cy="46107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r>
              <a:rPr kumimoji="0" lang="zh-CN" altLang="en-US" sz="1800" b="0" i="0" u="none" strike="noStrike" cap="none" normalizeH="0" baseline="0" dirty="0">
                <a:ln>
                  <a:noFill/>
                </a:ln>
                <a:solidFill>
                  <a:srgbClr val="FF3300"/>
                </a:solidFill>
                <a:effectLst/>
                <a:latin typeface="Arial" pitchFamily="34" charset="0"/>
                <a:ea typeface="宋体" pitchFamily="2" charset="-122"/>
              </a:rPr>
              <a:t>用户界面！</a:t>
            </a:r>
          </a:p>
        </p:txBody>
      </p:sp>
    </p:spTree>
    <p:extLst>
      <p:ext uri="{BB962C8B-B14F-4D97-AF65-F5344CB8AC3E}">
        <p14:creationId xmlns:p14="http://schemas.microsoft.com/office/powerpoint/2010/main" val="3342937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2.2 </a:t>
            </a:r>
            <a:r>
              <a:rPr lang="zh-CN" altLang="en-US" dirty="0">
                <a:solidFill>
                  <a:schemeClr val="bg1"/>
                </a:solidFill>
                <a:ea typeface="楷体_GB2312" pitchFamily="49" charset="-122"/>
              </a:rPr>
              <a:t>历史悠久的</a:t>
            </a:r>
            <a:r>
              <a:rPr lang="en-US" altLang="zh-CN" b="1" dirty="0">
                <a:solidFill>
                  <a:schemeClr val="bg1"/>
                </a:solidFill>
                <a:ea typeface="楷体_GB2312" pitchFamily="49" charset="-122"/>
              </a:rPr>
              <a:t>Unix</a:t>
            </a:r>
            <a:endParaRPr lang="zh-CN" altLang="en-US" dirty="0">
              <a:solidFill>
                <a:schemeClr val="bg1"/>
              </a:solidFill>
            </a:endParaRPr>
          </a:p>
        </p:txBody>
      </p:sp>
      <p:sp>
        <p:nvSpPr>
          <p:cNvPr id="5" name="内容占位符 2"/>
          <p:cNvSpPr>
            <a:spLocks noGrp="1"/>
          </p:cNvSpPr>
          <p:nvPr>
            <p:ph idx="1"/>
          </p:nvPr>
        </p:nvSpPr>
        <p:spPr>
          <a:xfrm>
            <a:off x="228714" y="304882"/>
            <a:ext cx="8807336" cy="6095840"/>
          </a:xfrm>
        </p:spPr>
        <p:txBody>
          <a:bodyPr>
            <a:normAutofit lnSpcReduction="10000"/>
          </a:bodyPr>
          <a:lstStyle/>
          <a:p>
            <a:pPr marL="0" indent="0" eaLnBrk="1" hangingPunct="1">
              <a:lnSpc>
                <a:spcPct val="140000"/>
              </a:lnSpc>
              <a:spcBef>
                <a:spcPts val="1800"/>
              </a:spcBef>
              <a:buFontTx/>
              <a:buNone/>
              <a:defRPr/>
            </a:pPr>
            <a:endParaRPr lang="en-US" altLang="zh-CN" sz="2800" b="1" dirty="0">
              <a:ea typeface="楷体_GB2312" pitchFamily="49" charset="-122"/>
            </a:endParaRPr>
          </a:p>
          <a:p>
            <a:pPr>
              <a:lnSpc>
                <a:spcPct val="150000"/>
              </a:lnSpc>
              <a:buClr>
                <a:srgbClr val="FF0000"/>
              </a:buClr>
              <a:buSzPts val="2800"/>
              <a:buFont typeface="Wingdings" pitchFamily="2" charset="2"/>
              <a:buChar char="v"/>
            </a:pPr>
            <a:r>
              <a:rPr lang="zh-CN" altLang="en-US" sz="2400" b="1" dirty="0">
                <a:ea typeface="楷体_GB2312" pitchFamily="49" charset="-122"/>
              </a:rPr>
              <a:t>站在</a:t>
            </a:r>
            <a:r>
              <a:rPr lang="en-US" altLang="zh-CN" sz="2400" b="1" dirty="0">
                <a:ea typeface="楷体_GB2312" pitchFamily="49" charset="-122"/>
              </a:rPr>
              <a:t>MULTICS</a:t>
            </a:r>
            <a:r>
              <a:rPr lang="zh-CN" altLang="en-US" sz="2400" b="1" dirty="0">
                <a:ea typeface="楷体_GB2312" pitchFamily="49" charset="-122"/>
              </a:rPr>
              <a:t>（</a:t>
            </a:r>
            <a:r>
              <a:rPr lang="en-US" altLang="zh-CN" sz="2400" b="1" dirty="0">
                <a:ea typeface="楷体_GB2312" pitchFamily="49" charset="-122"/>
              </a:rPr>
              <a:t>1969</a:t>
            </a:r>
            <a:r>
              <a:rPr lang="zh-CN" altLang="en-US" sz="2400" b="1" dirty="0">
                <a:ea typeface="楷体_GB2312" pitchFamily="49" charset="-122"/>
              </a:rPr>
              <a:t>） 的肩上</a:t>
            </a:r>
          </a:p>
          <a:p>
            <a:pPr>
              <a:lnSpc>
                <a:spcPct val="150000"/>
              </a:lnSpc>
              <a:buClr>
                <a:srgbClr val="339933"/>
              </a:buClr>
              <a:buSzPts val="2800"/>
              <a:buFont typeface="Wingdings" pitchFamily="2" charset="2"/>
              <a:buChar char="«"/>
            </a:pPr>
            <a:r>
              <a:rPr lang="zh-CN" altLang="en-US" sz="2400" b="1" dirty="0">
                <a:ea typeface="楷体_GB2312" pitchFamily="49" charset="-122"/>
              </a:rPr>
              <a:t>研制者</a:t>
            </a:r>
            <a:r>
              <a:rPr lang="en-US" altLang="zh-CN" sz="2400" b="1" dirty="0">
                <a:ea typeface="楷体_GB2312" pitchFamily="49" charset="-122"/>
              </a:rPr>
              <a:t>Ken Thompson</a:t>
            </a:r>
            <a:r>
              <a:rPr lang="zh-CN" altLang="en-US" sz="2400" b="1" dirty="0">
                <a:ea typeface="楷体_GB2312" pitchFamily="49" charset="-122"/>
              </a:rPr>
              <a:t>和</a:t>
            </a:r>
            <a:r>
              <a:rPr lang="en-US" altLang="zh-CN" sz="2400" b="1" dirty="0">
                <a:ea typeface="楷体_GB2312" pitchFamily="49" charset="-122"/>
              </a:rPr>
              <a:t>Dennis M. Ritchie </a:t>
            </a:r>
          </a:p>
          <a:p>
            <a:pPr>
              <a:lnSpc>
                <a:spcPct val="150000"/>
              </a:lnSpc>
              <a:buClr>
                <a:srgbClr val="339933"/>
              </a:buClr>
              <a:buSzPts val="2800"/>
              <a:buFont typeface="Wingdings" pitchFamily="2" charset="2"/>
              <a:buChar char="«"/>
            </a:pPr>
            <a:r>
              <a:rPr lang="en-US" altLang="zh-CN" sz="2400" b="1" dirty="0">
                <a:ea typeface="楷体_GB2312" pitchFamily="49" charset="-122"/>
              </a:rPr>
              <a:t>Unix</a:t>
            </a:r>
            <a:r>
              <a:rPr lang="zh-CN" altLang="en-US" sz="2400" b="1" dirty="0">
                <a:ea typeface="楷体_GB2312" pitchFamily="49" charset="-122"/>
              </a:rPr>
              <a:t>的诞生还伴有</a:t>
            </a:r>
            <a:r>
              <a:rPr lang="en-US" altLang="zh-CN" sz="2400" b="1" dirty="0">
                <a:ea typeface="楷体_GB2312" pitchFamily="49" charset="-122"/>
              </a:rPr>
              <a:t>C</a:t>
            </a:r>
            <a:r>
              <a:rPr lang="zh-CN" altLang="en-US" sz="2400" b="1" dirty="0">
                <a:ea typeface="楷体_GB2312" pitchFamily="49" charset="-122"/>
              </a:rPr>
              <a:t>语言呱呱落地</a:t>
            </a:r>
            <a:endParaRPr lang="en-US" altLang="zh-CN" sz="2400" b="1" dirty="0">
              <a:ea typeface="楷体_GB2312" pitchFamily="49" charset="-122"/>
            </a:endParaRPr>
          </a:p>
          <a:p>
            <a:pPr>
              <a:lnSpc>
                <a:spcPct val="150000"/>
              </a:lnSpc>
              <a:buClr>
                <a:srgbClr val="339933"/>
              </a:buClr>
              <a:buSzPts val="2800"/>
              <a:buFont typeface="Wingdings" pitchFamily="2" charset="2"/>
              <a:buChar char="«"/>
            </a:pPr>
            <a:r>
              <a:rPr lang="en-US" altLang="zh-CN" sz="2400" b="1" dirty="0">
                <a:ea typeface="楷体_GB2312" pitchFamily="49" charset="-122"/>
              </a:rPr>
              <a:t>Unix</a:t>
            </a:r>
            <a:r>
              <a:rPr lang="zh-CN" altLang="en-US" sz="2400" b="1" dirty="0">
                <a:ea typeface="楷体_GB2312" pitchFamily="49" charset="-122"/>
              </a:rPr>
              <a:t>是现代操作系统的代表：安全、可靠、强大的计算能力</a:t>
            </a:r>
          </a:p>
          <a:p>
            <a:pPr>
              <a:lnSpc>
                <a:spcPct val="150000"/>
              </a:lnSpc>
              <a:buClr>
                <a:srgbClr val="339933"/>
              </a:buClr>
              <a:buSzPts val="2800"/>
              <a:buFont typeface="Wingdings" pitchFamily="2" charset="2"/>
              <a:buChar char="«"/>
            </a:pPr>
            <a:endParaRPr lang="zh-CN" altLang="en-US" sz="2400" b="1" dirty="0">
              <a:ea typeface="楷体_GB2312" pitchFamily="49" charset="-122"/>
            </a:endParaRPr>
          </a:p>
          <a:p>
            <a:pPr>
              <a:lnSpc>
                <a:spcPct val="150000"/>
              </a:lnSpc>
              <a:buClr>
                <a:srgbClr val="FF0000"/>
              </a:buClr>
              <a:buSzPts val="2800"/>
            </a:pPr>
            <a:r>
              <a:rPr lang="en-US" altLang="zh-CN" sz="2400" b="1" dirty="0">
                <a:ea typeface="楷体_GB2312" pitchFamily="49" charset="-122"/>
              </a:rPr>
              <a:t>Ritchie D M , Thompson K . The UNIX time-sharing system[J]. ACM SIGOPS Operating Systems Review, 1973, 7(4):27.</a:t>
            </a:r>
          </a:p>
          <a:p>
            <a:pPr>
              <a:lnSpc>
                <a:spcPct val="150000"/>
              </a:lnSpc>
              <a:buClr>
                <a:srgbClr val="FF0000"/>
              </a:buClr>
              <a:buSzPts val="2800"/>
            </a:pPr>
            <a:r>
              <a:rPr lang="en-US" altLang="zh-CN" sz="2400" b="1" dirty="0">
                <a:ea typeface="楷体_GB2312" pitchFamily="49" charset="-122"/>
              </a:rPr>
              <a:t>1983</a:t>
            </a:r>
            <a:r>
              <a:rPr lang="zh-CN" altLang="en-US" sz="2400" b="1" dirty="0">
                <a:ea typeface="楷体_GB2312" pitchFamily="49" charset="-122"/>
              </a:rPr>
              <a:t>年 </a:t>
            </a:r>
            <a:r>
              <a:rPr lang="en-US" altLang="zh-CN" sz="2400" b="1" dirty="0">
                <a:ea typeface="楷体_GB2312" pitchFamily="49" charset="-122"/>
              </a:rPr>
              <a:t>Ken Thompson</a:t>
            </a:r>
            <a:r>
              <a:rPr lang="zh-CN" altLang="en-US" sz="2400" b="1" dirty="0">
                <a:ea typeface="楷体_GB2312" pitchFamily="49" charset="-122"/>
              </a:rPr>
              <a:t>和</a:t>
            </a:r>
            <a:r>
              <a:rPr lang="en-US" altLang="zh-CN" sz="2400" b="1" dirty="0">
                <a:ea typeface="楷体_GB2312" pitchFamily="49" charset="-122"/>
              </a:rPr>
              <a:t>Dennis M. Ritchie</a:t>
            </a:r>
            <a:r>
              <a:rPr lang="zh-CN" altLang="en-US" sz="2400" b="1" dirty="0">
                <a:ea typeface="楷体_GB2312" pitchFamily="49" charset="-122"/>
              </a:rPr>
              <a:t> 因为“</a:t>
            </a:r>
            <a:r>
              <a:rPr lang="en-US" altLang="zh-CN" sz="2400" b="1" dirty="0">
                <a:ea typeface="楷体_GB2312" pitchFamily="49" charset="-122"/>
              </a:rPr>
              <a:t>UNIX</a:t>
            </a:r>
            <a:r>
              <a:rPr lang="zh-CN" altLang="en-US" sz="2400" b="1" dirty="0">
                <a:ea typeface="楷体_GB2312" pitchFamily="49" charset="-122"/>
              </a:rPr>
              <a:t>操作系统和</a:t>
            </a:r>
            <a:r>
              <a:rPr lang="en-US" altLang="zh-CN" sz="2400" b="1" dirty="0">
                <a:ea typeface="楷体_GB2312" pitchFamily="49" charset="-122"/>
              </a:rPr>
              <a:t>C</a:t>
            </a:r>
            <a:r>
              <a:rPr lang="zh-CN" altLang="en-US" sz="2400" b="1" dirty="0">
                <a:ea typeface="楷体_GB2312" pitchFamily="49" charset="-122"/>
              </a:rPr>
              <a:t>语言”获得</a:t>
            </a:r>
            <a:r>
              <a:rPr lang="zh-CN" altLang="en-US" sz="2400" b="1" dirty="0">
                <a:solidFill>
                  <a:srgbClr val="FF0000"/>
                </a:solidFill>
                <a:ea typeface="楷体_GB2312" pitchFamily="49" charset="-122"/>
              </a:rPr>
              <a:t>图灵奖</a:t>
            </a:r>
            <a:endParaRPr lang="en-US" altLang="zh-CN" sz="2400" b="1" dirty="0">
              <a:solidFill>
                <a:srgbClr val="FF0000"/>
              </a:solidFill>
              <a:ea typeface="楷体_GB2312" pitchFamily="49" charset="-122"/>
            </a:endParaRPr>
          </a:p>
          <a:p>
            <a:pPr>
              <a:buClr>
                <a:srgbClr val="FF0000"/>
              </a:buClr>
              <a:buSzPts val="2800"/>
              <a:buNone/>
            </a:pPr>
            <a:endParaRPr lang="en-US" altLang="zh-CN" sz="2400" b="1" dirty="0">
              <a:ea typeface="楷体_GB2312" pitchFamily="49" charset="-122"/>
            </a:endParaRPr>
          </a:p>
        </p:txBody>
      </p:sp>
    </p:spTree>
    <p:extLst>
      <p:ext uri="{BB962C8B-B14F-4D97-AF65-F5344CB8AC3E}">
        <p14:creationId xmlns:p14="http://schemas.microsoft.com/office/powerpoint/2010/main" val="61943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66708" y="152486"/>
            <a:ext cx="8001000" cy="914400"/>
          </a:xfrm>
        </p:spPr>
        <p:txBody>
          <a:bodyPr/>
          <a:lstStyle/>
          <a:p>
            <a:r>
              <a:rPr lang="zh-CN" altLang="en-US" dirty="0">
                <a:solidFill>
                  <a:schemeClr val="bg1"/>
                </a:solidFill>
              </a:rPr>
              <a:t>致敬图灵</a:t>
            </a:r>
          </a:p>
        </p:txBody>
      </p:sp>
      <p:pic>
        <p:nvPicPr>
          <p:cNvPr id="4" name="内容占位符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704" y="1371654"/>
            <a:ext cx="3341482" cy="4525963"/>
          </a:xfrm>
        </p:spPr>
      </p:pic>
      <p:sp>
        <p:nvSpPr>
          <p:cNvPr id="5" name="矩形 4"/>
          <p:cNvSpPr/>
          <p:nvPr/>
        </p:nvSpPr>
        <p:spPr>
          <a:xfrm>
            <a:off x="4267209" y="1407755"/>
            <a:ext cx="4648078" cy="4247317"/>
          </a:xfrm>
          <a:prstGeom prst="rect">
            <a:avLst/>
          </a:prstGeom>
        </p:spPr>
        <p:txBody>
          <a:bodyPr wrap="square">
            <a:spAutoFit/>
          </a:bodyPr>
          <a:lstStyle/>
          <a:p>
            <a:r>
              <a:rPr lang="zh-CN" altLang="en-US" dirty="0">
                <a:solidFill>
                  <a:srgbClr val="333333"/>
                </a:solidFill>
                <a:latin typeface="arial" panose="020B0604020202020204" pitchFamily="34" charset="0"/>
              </a:rPr>
              <a:t>艾伦</a:t>
            </a:r>
            <a:r>
              <a:rPr lang="en-US" altLang="zh-CN" dirty="0">
                <a:solidFill>
                  <a:srgbClr val="333333"/>
                </a:solidFill>
                <a:latin typeface="arial" panose="020B0604020202020204" pitchFamily="34" charset="0"/>
              </a:rPr>
              <a:t>·</a:t>
            </a:r>
            <a:r>
              <a:rPr lang="zh-CN" altLang="en-US" dirty="0">
                <a:solidFill>
                  <a:srgbClr val="333333"/>
                </a:solidFill>
                <a:latin typeface="arial" panose="020B0604020202020204" pitchFamily="34" charset="0"/>
              </a:rPr>
              <a:t>图灵</a:t>
            </a:r>
            <a:endParaRPr lang="en-US" altLang="zh-CN" dirty="0">
              <a:solidFill>
                <a:srgbClr val="333333"/>
              </a:solidFill>
              <a:latin typeface="arial" panose="020B0604020202020204" pitchFamily="34" charset="0"/>
            </a:endParaRPr>
          </a:p>
          <a:p>
            <a:endParaRPr lang="en-US" altLang="zh-CN" dirty="0">
              <a:solidFill>
                <a:srgbClr val="333333"/>
              </a:solidFill>
              <a:latin typeface="arial" panose="020B0604020202020204" pitchFamily="34" charset="0"/>
            </a:endParaRPr>
          </a:p>
          <a:p>
            <a:r>
              <a:rPr lang="en-US" altLang="zh-CN" dirty="0"/>
              <a:t>(1912</a:t>
            </a:r>
            <a:r>
              <a:rPr lang="zh-CN" altLang="en-US" dirty="0"/>
              <a:t>年</a:t>
            </a:r>
            <a:r>
              <a:rPr lang="en-US" altLang="zh-CN" dirty="0"/>
              <a:t>6</a:t>
            </a:r>
            <a:r>
              <a:rPr lang="zh-CN" altLang="en-US" dirty="0"/>
              <a:t>月</a:t>
            </a:r>
            <a:r>
              <a:rPr lang="en-US" altLang="zh-CN" dirty="0"/>
              <a:t>23</a:t>
            </a:r>
            <a:r>
              <a:rPr lang="zh-CN" altLang="en-US" dirty="0"/>
              <a:t>日－</a:t>
            </a:r>
            <a:r>
              <a:rPr lang="en-US" altLang="zh-CN" dirty="0"/>
              <a:t>1954</a:t>
            </a:r>
            <a:r>
              <a:rPr lang="zh-CN" altLang="en-US" dirty="0"/>
              <a:t>年</a:t>
            </a:r>
            <a:r>
              <a:rPr lang="en-US" altLang="zh-CN" dirty="0"/>
              <a:t>6</a:t>
            </a:r>
            <a:r>
              <a:rPr lang="zh-CN" altLang="en-US" dirty="0"/>
              <a:t>月</a:t>
            </a:r>
            <a:r>
              <a:rPr lang="en-US" altLang="zh-CN" dirty="0"/>
              <a:t>7</a:t>
            </a:r>
            <a:r>
              <a:rPr lang="zh-CN" altLang="en-US" dirty="0"/>
              <a:t>日</a:t>
            </a:r>
            <a:r>
              <a:rPr lang="en-US" altLang="zh-CN" dirty="0"/>
              <a:t>)</a:t>
            </a:r>
            <a:r>
              <a:rPr lang="zh-CN" altLang="en-US" dirty="0"/>
              <a:t>，英国数学家、</a:t>
            </a:r>
            <a:r>
              <a:rPr lang="zh-CN" altLang="en-US" dirty="0">
                <a:hlinkClick r:id="rId4"/>
              </a:rPr>
              <a:t>逻辑学家</a:t>
            </a:r>
            <a:r>
              <a:rPr lang="zh-CN" altLang="en-US" dirty="0"/>
              <a:t>，被称为计算机科学之父，</a:t>
            </a:r>
            <a:r>
              <a:rPr lang="zh-CN" altLang="en-US" dirty="0">
                <a:hlinkClick r:id="rId5"/>
              </a:rPr>
              <a:t>人工智能</a:t>
            </a:r>
            <a:r>
              <a:rPr lang="zh-CN" altLang="en-US" dirty="0"/>
              <a:t>之父。</a:t>
            </a:r>
            <a:endParaRPr lang="en-US" altLang="zh-CN" dirty="0"/>
          </a:p>
          <a:p>
            <a:endParaRPr lang="en-US" altLang="zh-CN" dirty="0"/>
          </a:p>
          <a:p>
            <a:r>
              <a:rPr lang="en-US" altLang="zh-CN" dirty="0"/>
              <a:t>1931</a:t>
            </a:r>
            <a:r>
              <a:rPr lang="zh-CN" altLang="en-US" dirty="0"/>
              <a:t>年图灵进入</a:t>
            </a:r>
            <a:r>
              <a:rPr lang="zh-CN" altLang="en-US" dirty="0">
                <a:hlinkClick r:id="rId6"/>
              </a:rPr>
              <a:t>剑桥大学</a:t>
            </a:r>
            <a:r>
              <a:rPr lang="zh-CN" altLang="en-US" dirty="0"/>
              <a:t>国王学院，毕业后到美国</a:t>
            </a:r>
            <a:r>
              <a:rPr lang="zh-CN" altLang="en-US" dirty="0">
                <a:hlinkClick r:id="rId7"/>
              </a:rPr>
              <a:t>普林斯顿大学</a:t>
            </a:r>
            <a:r>
              <a:rPr lang="zh-CN" altLang="en-US" dirty="0"/>
              <a:t>攻读博士学位，第二次世界大战爆发后回到</a:t>
            </a:r>
            <a:r>
              <a:rPr lang="zh-CN" altLang="en-US" dirty="0">
                <a:hlinkClick r:id="rId8"/>
              </a:rPr>
              <a:t>剑桥</a:t>
            </a:r>
            <a:r>
              <a:rPr lang="zh-CN" altLang="en-US" dirty="0"/>
              <a:t>，后曾协助军方破解德国的著名密码系统</a:t>
            </a:r>
            <a:r>
              <a:rPr lang="en-US" altLang="zh-CN" dirty="0">
                <a:hlinkClick r:id="rId9"/>
              </a:rPr>
              <a:t>Enigma</a:t>
            </a:r>
            <a:r>
              <a:rPr lang="zh-CN" altLang="en-US" dirty="0"/>
              <a:t>，帮助盟军取得了二战的胜利。</a:t>
            </a:r>
            <a:endParaRPr lang="en-US" altLang="zh-CN" dirty="0"/>
          </a:p>
          <a:p>
            <a:endParaRPr lang="en-US" altLang="zh-CN" dirty="0"/>
          </a:p>
          <a:p>
            <a:r>
              <a:rPr lang="zh-CN" altLang="en-US" dirty="0"/>
              <a:t>图灵奖（</a:t>
            </a:r>
            <a:r>
              <a:rPr lang="en-US" altLang="zh-CN" dirty="0"/>
              <a:t>Turing Award</a:t>
            </a:r>
            <a:r>
              <a:rPr lang="zh-CN" altLang="en-US" dirty="0"/>
              <a:t>），全称“</a:t>
            </a:r>
            <a:r>
              <a:rPr lang="en-US" altLang="zh-CN" dirty="0"/>
              <a:t>A.M. </a:t>
            </a:r>
            <a:r>
              <a:rPr lang="zh-CN" altLang="en-US" dirty="0"/>
              <a:t>图灵奖（</a:t>
            </a:r>
            <a:r>
              <a:rPr lang="en-US" altLang="zh-CN" dirty="0"/>
              <a:t>A.M Turing Award</a:t>
            </a:r>
            <a:r>
              <a:rPr lang="zh-CN" altLang="en-US" dirty="0"/>
              <a:t>）”</a:t>
            </a:r>
            <a:r>
              <a:rPr lang="en-US" altLang="zh-CN" baseline="30000" dirty="0"/>
              <a:t> </a:t>
            </a:r>
            <a:r>
              <a:rPr lang="en-US" altLang="zh-CN" dirty="0"/>
              <a:t> </a:t>
            </a:r>
            <a:r>
              <a:rPr lang="zh-CN" altLang="en-US" dirty="0"/>
              <a:t>，由</a:t>
            </a:r>
            <a:r>
              <a:rPr lang="zh-CN" altLang="en-US" dirty="0">
                <a:hlinkClick r:id="rId10"/>
              </a:rPr>
              <a:t>美国计算机协会</a:t>
            </a:r>
            <a:r>
              <a:rPr lang="zh-CN" altLang="en-US" dirty="0"/>
              <a:t>（</a:t>
            </a:r>
            <a:r>
              <a:rPr lang="en-US" altLang="zh-CN" dirty="0"/>
              <a:t>ACM</a:t>
            </a:r>
            <a:r>
              <a:rPr lang="zh-CN" altLang="en-US" dirty="0"/>
              <a:t>）于</a:t>
            </a:r>
            <a:r>
              <a:rPr lang="en-US" altLang="zh-CN" dirty="0"/>
              <a:t>1966</a:t>
            </a:r>
            <a:r>
              <a:rPr lang="zh-CN" altLang="en-US" dirty="0"/>
              <a:t>年设立</a:t>
            </a:r>
            <a:r>
              <a:rPr lang="en-US" altLang="zh-CN" dirty="0"/>
              <a:t>.</a:t>
            </a:r>
            <a:endParaRPr lang="zh-CN" altLang="en-US" dirty="0"/>
          </a:p>
        </p:txBody>
      </p:sp>
    </p:spTree>
    <p:extLst>
      <p:ext uri="{BB962C8B-B14F-4D97-AF65-F5344CB8AC3E}">
        <p14:creationId xmlns:p14="http://schemas.microsoft.com/office/powerpoint/2010/main" val="2332534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235945" y="248254"/>
            <a:ext cx="8001000" cy="914400"/>
          </a:xfrm>
        </p:spPr>
        <p:txBody>
          <a:bodyPr>
            <a:normAutofit fontScale="90000"/>
          </a:bodyPr>
          <a:lstStyle/>
          <a:p>
            <a:pPr>
              <a:buClr>
                <a:srgbClr val="FF0000"/>
              </a:buClr>
              <a:buSzPts val="2800"/>
              <a:buFont typeface="Wingdings" pitchFamily="2" charset="2"/>
              <a:buChar char="v"/>
            </a:pPr>
            <a:r>
              <a:rPr lang="en-US" altLang="zh-CN" dirty="0">
                <a:solidFill>
                  <a:schemeClr val="bg1"/>
                </a:solidFill>
              </a:rPr>
              <a:t>2.3 Unix</a:t>
            </a:r>
            <a:r>
              <a:rPr lang="zh-CN" altLang="en-US" dirty="0">
                <a:solidFill>
                  <a:schemeClr val="bg1"/>
                </a:solidFill>
              </a:rPr>
              <a:t>家族</a:t>
            </a:r>
            <a:r>
              <a:rPr lang="en-US" altLang="zh-CN" dirty="0">
                <a:solidFill>
                  <a:schemeClr val="bg1"/>
                </a:solidFill>
              </a:rPr>
              <a:t>——</a:t>
            </a:r>
            <a:r>
              <a:rPr lang="en-US" altLang="zh-CN" sz="3100" b="1" dirty="0">
                <a:solidFill>
                  <a:schemeClr val="bg1"/>
                </a:solidFill>
                <a:ea typeface="楷体_GB2312" pitchFamily="49" charset="-122"/>
              </a:rPr>
              <a:t>Unix</a:t>
            </a:r>
            <a:r>
              <a:rPr lang="zh-CN" altLang="en-US" sz="3100" b="1" dirty="0">
                <a:solidFill>
                  <a:schemeClr val="bg1"/>
                </a:solidFill>
                <a:ea typeface="楷体_GB2312" pitchFamily="49" charset="-122"/>
              </a:rPr>
              <a:t>的商业化是一把双刃剑</a:t>
            </a:r>
            <a:r>
              <a:rPr lang="en-US" altLang="zh-CN" sz="4400" b="1" dirty="0">
                <a:solidFill>
                  <a:schemeClr val="bg1"/>
                </a:solidFill>
                <a:ea typeface="楷体_GB2312" pitchFamily="49" charset="-122"/>
              </a:rPr>
              <a:t/>
            </a:r>
            <a:br>
              <a:rPr lang="en-US" altLang="zh-CN" sz="4400" b="1" dirty="0">
                <a:solidFill>
                  <a:schemeClr val="bg1"/>
                </a:solidFill>
                <a:ea typeface="楷体_GB2312" pitchFamily="49" charset="-122"/>
              </a:rPr>
            </a:br>
            <a:endParaRPr lang="zh-CN" altLang="en-US" dirty="0">
              <a:solidFill>
                <a:schemeClr val="bg1"/>
              </a:solidFill>
            </a:endParaRPr>
          </a:p>
        </p:txBody>
      </p:sp>
      <p:grpSp>
        <p:nvGrpSpPr>
          <p:cNvPr id="2" name="组合 1"/>
          <p:cNvGrpSpPr/>
          <p:nvPr/>
        </p:nvGrpSpPr>
        <p:grpSpPr>
          <a:xfrm>
            <a:off x="762100" y="1219258"/>
            <a:ext cx="7850188" cy="5046663"/>
            <a:chOff x="762100" y="1524050"/>
            <a:chExt cx="7850188" cy="5046663"/>
          </a:xfrm>
        </p:grpSpPr>
        <p:sp>
          <p:nvSpPr>
            <p:cNvPr id="4" name="Text Box 38"/>
            <p:cNvSpPr txBox="1">
              <a:spLocks noChangeArrowheads="1"/>
            </p:cNvSpPr>
            <p:nvPr/>
          </p:nvSpPr>
          <p:spPr bwMode="auto">
            <a:xfrm>
              <a:off x="2201963" y="3324275"/>
              <a:ext cx="1511300"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spcBef>
                  <a:spcPct val="50000"/>
                </a:spcBef>
              </a:pPr>
              <a:r>
                <a:rPr lang="en-US" altLang="zh-CN" sz="1400" b="1">
                  <a:ea typeface="宋体" pitchFamily="2" charset="-122"/>
                </a:rPr>
                <a:t>Bell labs(AT&amp;T)</a:t>
              </a:r>
            </a:p>
          </p:txBody>
        </p:sp>
        <p:sp>
          <p:nvSpPr>
            <p:cNvPr id="6" name="Text Box 42"/>
            <p:cNvSpPr txBox="1">
              <a:spLocks noChangeArrowheads="1"/>
            </p:cNvSpPr>
            <p:nvPr/>
          </p:nvSpPr>
          <p:spPr bwMode="auto">
            <a:xfrm>
              <a:off x="4505425" y="1811388"/>
              <a:ext cx="1511300" cy="74295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spcBef>
                  <a:spcPct val="50000"/>
                </a:spcBef>
              </a:pPr>
              <a:r>
                <a:rPr lang="en-US" altLang="zh-CN" sz="1400" b="1">
                  <a:ea typeface="宋体" pitchFamily="2" charset="-122"/>
                </a:rPr>
                <a:t>BSD(Berkeley Software Distribution)</a:t>
              </a:r>
            </a:p>
          </p:txBody>
        </p:sp>
        <p:sp>
          <p:nvSpPr>
            <p:cNvPr id="7" name="Text Box 43"/>
            <p:cNvSpPr txBox="1">
              <a:spLocks noChangeArrowheads="1"/>
            </p:cNvSpPr>
            <p:nvPr/>
          </p:nvSpPr>
          <p:spPr bwMode="auto">
            <a:xfrm>
              <a:off x="6739038" y="1562150"/>
              <a:ext cx="1511300"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ea typeface="宋体" pitchFamily="2" charset="-122"/>
                </a:rPr>
                <a:t>Free BSD</a:t>
              </a:r>
            </a:p>
          </p:txBody>
        </p:sp>
        <p:sp>
          <p:nvSpPr>
            <p:cNvPr id="8" name="Text Box 44"/>
            <p:cNvSpPr txBox="1">
              <a:spLocks noChangeArrowheads="1"/>
            </p:cNvSpPr>
            <p:nvPr/>
          </p:nvSpPr>
          <p:spPr bwMode="auto">
            <a:xfrm>
              <a:off x="6739038" y="2027288"/>
              <a:ext cx="1511300"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ea typeface="宋体" pitchFamily="2" charset="-122"/>
                </a:rPr>
                <a:t>Open BSD</a:t>
              </a:r>
            </a:p>
          </p:txBody>
        </p:sp>
        <p:sp>
          <p:nvSpPr>
            <p:cNvPr id="9" name="Text Box 45"/>
            <p:cNvSpPr txBox="1">
              <a:spLocks noChangeArrowheads="1"/>
            </p:cNvSpPr>
            <p:nvPr/>
          </p:nvSpPr>
          <p:spPr bwMode="auto">
            <a:xfrm>
              <a:off x="6739038" y="2460675"/>
              <a:ext cx="1511300"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ea typeface="宋体" pitchFamily="2" charset="-122"/>
                </a:rPr>
                <a:t>NetBSD</a:t>
              </a:r>
            </a:p>
          </p:txBody>
        </p:sp>
        <p:sp>
          <p:nvSpPr>
            <p:cNvPr id="10" name="Text Box 46"/>
            <p:cNvSpPr txBox="1">
              <a:spLocks noChangeArrowheads="1"/>
            </p:cNvSpPr>
            <p:nvPr/>
          </p:nvSpPr>
          <p:spPr bwMode="auto">
            <a:xfrm>
              <a:off x="6739038" y="3179813"/>
              <a:ext cx="1511300"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ea typeface="宋体" pitchFamily="2" charset="-122"/>
                </a:rPr>
                <a:t>MacOSX</a:t>
              </a:r>
            </a:p>
          </p:txBody>
        </p:sp>
        <p:sp>
          <p:nvSpPr>
            <p:cNvPr id="11" name="Text Box 47"/>
            <p:cNvSpPr txBox="1">
              <a:spLocks noChangeArrowheads="1"/>
            </p:cNvSpPr>
            <p:nvPr/>
          </p:nvSpPr>
          <p:spPr bwMode="auto">
            <a:xfrm>
              <a:off x="6739038" y="4116438"/>
              <a:ext cx="1511300"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ea typeface="宋体" pitchFamily="2" charset="-122"/>
                </a:rPr>
                <a:t>GNU/Linux</a:t>
              </a:r>
            </a:p>
          </p:txBody>
        </p:sp>
        <p:sp>
          <p:nvSpPr>
            <p:cNvPr id="12" name="Text Box 48"/>
            <p:cNvSpPr txBox="1">
              <a:spLocks noChangeArrowheads="1"/>
            </p:cNvSpPr>
            <p:nvPr/>
          </p:nvSpPr>
          <p:spPr bwMode="auto">
            <a:xfrm>
              <a:off x="6739038" y="4835575"/>
              <a:ext cx="1511300"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ea typeface="宋体" pitchFamily="2" charset="-122"/>
                </a:rPr>
                <a:t>HP-UX</a:t>
              </a:r>
            </a:p>
          </p:txBody>
        </p:sp>
        <p:sp>
          <p:nvSpPr>
            <p:cNvPr id="13" name="Text Box 49"/>
            <p:cNvSpPr txBox="1">
              <a:spLocks noChangeArrowheads="1"/>
            </p:cNvSpPr>
            <p:nvPr/>
          </p:nvSpPr>
          <p:spPr bwMode="auto">
            <a:xfrm>
              <a:off x="6739038" y="5340400"/>
              <a:ext cx="1511300"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solidFill>
                    <a:srgbClr val="0000FF"/>
                  </a:solidFill>
                  <a:ea typeface="宋体" pitchFamily="2" charset="-122"/>
                </a:rPr>
                <a:t>Sun Solaris</a:t>
              </a:r>
            </a:p>
          </p:txBody>
        </p:sp>
        <p:sp>
          <p:nvSpPr>
            <p:cNvPr id="14" name="Text Box 50"/>
            <p:cNvSpPr txBox="1">
              <a:spLocks noChangeArrowheads="1"/>
            </p:cNvSpPr>
            <p:nvPr/>
          </p:nvSpPr>
          <p:spPr bwMode="auto">
            <a:xfrm>
              <a:off x="6739038" y="5916663"/>
              <a:ext cx="1511300"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ea typeface="宋体" pitchFamily="2" charset="-122"/>
                </a:rPr>
                <a:t>IBM AIX</a:t>
              </a:r>
            </a:p>
          </p:txBody>
        </p:sp>
        <p:sp>
          <p:nvSpPr>
            <p:cNvPr id="15" name="Text Box 52"/>
            <p:cNvSpPr txBox="1">
              <a:spLocks noChangeArrowheads="1"/>
            </p:cNvSpPr>
            <p:nvPr/>
          </p:nvSpPr>
          <p:spPr bwMode="auto">
            <a:xfrm>
              <a:off x="5081688" y="3108375"/>
              <a:ext cx="1295400"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ea typeface="宋体" pitchFamily="2" charset="-122"/>
                </a:rPr>
                <a:t>NetStep</a:t>
              </a:r>
            </a:p>
          </p:txBody>
        </p:sp>
        <p:sp>
          <p:nvSpPr>
            <p:cNvPr id="16" name="Text Box 53"/>
            <p:cNvSpPr txBox="1">
              <a:spLocks noChangeArrowheads="1"/>
            </p:cNvSpPr>
            <p:nvPr/>
          </p:nvSpPr>
          <p:spPr bwMode="auto">
            <a:xfrm>
              <a:off x="4938813" y="3611613"/>
              <a:ext cx="1296987"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ea typeface="宋体" pitchFamily="2" charset="-122"/>
                </a:rPr>
                <a:t>SunOS</a:t>
              </a:r>
            </a:p>
          </p:txBody>
        </p:sp>
        <p:sp>
          <p:nvSpPr>
            <p:cNvPr id="17" name="Text Box 54"/>
            <p:cNvSpPr txBox="1">
              <a:spLocks noChangeArrowheads="1"/>
            </p:cNvSpPr>
            <p:nvPr/>
          </p:nvSpPr>
          <p:spPr bwMode="auto">
            <a:xfrm>
              <a:off x="4649888" y="4116438"/>
              <a:ext cx="1296987"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ea typeface="宋体" pitchFamily="2" charset="-122"/>
                </a:rPr>
                <a:t>GNU</a:t>
              </a:r>
            </a:p>
          </p:txBody>
        </p:sp>
        <p:sp>
          <p:nvSpPr>
            <p:cNvPr id="18" name="Text Box 55"/>
            <p:cNvSpPr txBox="1">
              <a:spLocks noChangeArrowheads="1"/>
            </p:cNvSpPr>
            <p:nvPr/>
          </p:nvSpPr>
          <p:spPr bwMode="auto">
            <a:xfrm>
              <a:off x="4505425" y="5268963"/>
              <a:ext cx="1296988" cy="3175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lgn="ctr">
                <a:spcBef>
                  <a:spcPct val="50000"/>
                </a:spcBef>
              </a:pPr>
              <a:r>
                <a:rPr lang="en-US" altLang="zh-CN" sz="1400" b="1">
                  <a:ea typeface="宋体" pitchFamily="2" charset="-122"/>
                </a:rPr>
                <a:t>SRV5</a:t>
              </a:r>
            </a:p>
          </p:txBody>
        </p:sp>
        <p:sp>
          <p:nvSpPr>
            <p:cNvPr id="19" name="Text Box 56"/>
            <p:cNvSpPr txBox="1">
              <a:spLocks noChangeArrowheads="1"/>
            </p:cNvSpPr>
            <p:nvPr/>
          </p:nvSpPr>
          <p:spPr bwMode="auto">
            <a:xfrm>
              <a:off x="4722913" y="1524050"/>
              <a:ext cx="1223962"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spcBef>
                  <a:spcPct val="50000"/>
                </a:spcBef>
              </a:pPr>
              <a:r>
                <a:rPr lang="en-US" altLang="zh-CN" sz="1200">
                  <a:solidFill>
                    <a:schemeClr val="tx2"/>
                  </a:solidFill>
                  <a:ea typeface="宋体" pitchFamily="2" charset="-122"/>
                </a:rPr>
                <a:t>BSD family</a:t>
              </a:r>
            </a:p>
          </p:txBody>
        </p:sp>
        <p:sp>
          <p:nvSpPr>
            <p:cNvPr id="20" name="Line 69"/>
            <p:cNvSpPr>
              <a:spLocks noChangeShapeType="1"/>
            </p:cNvSpPr>
            <p:nvPr/>
          </p:nvSpPr>
          <p:spPr bwMode="auto">
            <a:xfrm>
              <a:off x="3713263" y="3468738"/>
              <a:ext cx="792162" cy="208756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1" name="Line 71"/>
            <p:cNvSpPr>
              <a:spLocks noChangeShapeType="1"/>
            </p:cNvSpPr>
            <p:nvPr/>
          </p:nvSpPr>
          <p:spPr bwMode="auto">
            <a:xfrm flipV="1">
              <a:off x="3713263" y="2027288"/>
              <a:ext cx="792162" cy="144145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2" name="Line 72"/>
            <p:cNvSpPr>
              <a:spLocks noChangeShapeType="1"/>
            </p:cNvSpPr>
            <p:nvPr/>
          </p:nvSpPr>
          <p:spPr bwMode="auto">
            <a:xfrm>
              <a:off x="5010250" y="2532113"/>
              <a:ext cx="287338" cy="57626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 name="Line 78"/>
            <p:cNvSpPr>
              <a:spLocks noChangeShapeType="1"/>
            </p:cNvSpPr>
            <p:nvPr/>
          </p:nvSpPr>
          <p:spPr bwMode="auto">
            <a:xfrm>
              <a:off x="4722913" y="2532113"/>
              <a:ext cx="215900" cy="10795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4" name="Line 79"/>
            <p:cNvSpPr>
              <a:spLocks noChangeShapeType="1"/>
            </p:cNvSpPr>
            <p:nvPr/>
          </p:nvSpPr>
          <p:spPr bwMode="auto">
            <a:xfrm flipV="1">
              <a:off x="6018313" y="1668513"/>
              <a:ext cx="720725" cy="35877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5" name="Line 81"/>
            <p:cNvSpPr>
              <a:spLocks noChangeShapeType="1"/>
            </p:cNvSpPr>
            <p:nvPr/>
          </p:nvSpPr>
          <p:spPr bwMode="auto">
            <a:xfrm>
              <a:off x="6018313" y="2100313"/>
              <a:ext cx="720725"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6" name="Line 82"/>
            <p:cNvSpPr>
              <a:spLocks noChangeShapeType="1"/>
            </p:cNvSpPr>
            <p:nvPr/>
          </p:nvSpPr>
          <p:spPr bwMode="auto">
            <a:xfrm>
              <a:off x="6018313" y="2171750"/>
              <a:ext cx="720725" cy="4318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7" name="Line 84"/>
            <p:cNvSpPr>
              <a:spLocks noChangeShapeType="1"/>
            </p:cNvSpPr>
            <p:nvPr/>
          </p:nvSpPr>
          <p:spPr bwMode="auto">
            <a:xfrm>
              <a:off x="6378675" y="3324275"/>
              <a:ext cx="360363"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8" name="Line 85"/>
            <p:cNvSpPr>
              <a:spLocks noChangeShapeType="1"/>
            </p:cNvSpPr>
            <p:nvPr/>
          </p:nvSpPr>
          <p:spPr bwMode="auto">
            <a:xfrm>
              <a:off x="5946875" y="4260900"/>
              <a:ext cx="792163"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9" name="Line 87"/>
            <p:cNvSpPr>
              <a:spLocks noChangeShapeType="1"/>
            </p:cNvSpPr>
            <p:nvPr/>
          </p:nvSpPr>
          <p:spPr bwMode="auto">
            <a:xfrm flipV="1">
              <a:off x="5802413" y="4980038"/>
              <a:ext cx="936625" cy="4318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0" name="Line 91"/>
            <p:cNvSpPr>
              <a:spLocks noChangeShapeType="1"/>
            </p:cNvSpPr>
            <p:nvPr/>
          </p:nvSpPr>
          <p:spPr bwMode="auto">
            <a:xfrm>
              <a:off x="5802413" y="5411838"/>
              <a:ext cx="936625"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 name="Line 95"/>
            <p:cNvSpPr>
              <a:spLocks noChangeShapeType="1"/>
            </p:cNvSpPr>
            <p:nvPr/>
          </p:nvSpPr>
          <p:spPr bwMode="auto">
            <a:xfrm>
              <a:off x="5802413" y="5411838"/>
              <a:ext cx="936625" cy="64928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2" name="Line 96"/>
            <p:cNvSpPr>
              <a:spLocks noChangeShapeType="1"/>
            </p:cNvSpPr>
            <p:nvPr/>
          </p:nvSpPr>
          <p:spPr bwMode="auto">
            <a:xfrm>
              <a:off x="2130525" y="6564363"/>
              <a:ext cx="640873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3" name="Text Box 97"/>
            <p:cNvSpPr txBox="1">
              <a:spLocks noChangeArrowheads="1"/>
            </p:cNvSpPr>
            <p:nvPr/>
          </p:nvSpPr>
          <p:spPr bwMode="auto">
            <a:xfrm>
              <a:off x="2346425" y="6204000"/>
              <a:ext cx="10795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spcBef>
                  <a:spcPct val="50000"/>
                </a:spcBef>
              </a:pPr>
              <a:r>
                <a:rPr lang="en-US" altLang="zh-CN">
                  <a:ea typeface="宋体" pitchFamily="2" charset="-122"/>
                </a:rPr>
                <a:t>1970</a:t>
              </a:r>
            </a:p>
          </p:txBody>
        </p:sp>
        <p:sp>
          <p:nvSpPr>
            <p:cNvPr id="34" name="Text Box 98"/>
            <p:cNvSpPr txBox="1">
              <a:spLocks noChangeArrowheads="1"/>
            </p:cNvSpPr>
            <p:nvPr/>
          </p:nvSpPr>
          <p:spPr bwMode="auto">
            <a:xfrm>
              <a:off x="4002188" y="6204000"/>
              <a:ext cx="10795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spcBef>
                  <a:spcPct val="50000"/>
                </a:spcBef>
              </a:pPr>
              <a:r>
                <a:rPr lang="en-US" altLang="zh-CN">
                  <a:ea typeface="宋体" pitchFamily="2" charset="-122"/>
                </a:rPr>
                <a:t>1980</a:t>
              </a:r>
            </a:p>
          </p:txBody>
        </p:sp>
        <p:sp>
          <p:nvSpPr>
            <p:cNvPr id="35" name="Text Box 99"/>
            <p:cNvSpPr txBox="1">
              <a:spLocks noChangeArrowheads="1"/>
            </p:cNvSpPr>
            <p:nvPr/>
          </p:nvSpPr>
          <p:spPr bwMode="auto">
            <a:xfrm>
              <a:off x="5370613" y="6204000"/>
              <a:ext cx="10795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spcBef>
                  <a:spcPct val="50000"/>
                </a:spcBef>
              </a:pPr>
              <a:r>
                <a:rPr lang="en-US" altLang="zh-CN">
                  <a:ea typeface="宋体" pitchFamily="2" charset="-122"/>
                </a:rPr>
                <a:t>1990</a:t>
              </a:r>
            </a:p>
          </p:txBody>
        </p:sp>
        <p:sp>
          <p:nvSpPr>
            <p:cNvPr id="36" name="Text Box 100"/>
            <p:cNvSpPr txBox="1">
              <a:spLocks noChangeArrowheads="1"/>
            </p:cNvSpPr>
            <p:nvPr/>
          </p:nvSpPr>
          <p:spPr bwMode="auto">
            <a:xfrm>
              <a:off x="7026375" y="6204000"/>
              <a:ext cx="10795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spcBef>
                  <a:spcPct val="50000"/>
                </a:spcBef>
              </a:pPr>
              <a:r>
                <a:rPr lang="en-US" altLang="zh-CN">
                  <a:ea typeface="宋体" pitchFamily="2" charset="-122"/>
                </a:rPr>
                <a:t>2000</a:t>
              </a:r>
            </a:p>
          </p:txBody>
        </p:sp>
        <p:sp>
          <p:nvSpPr>
            <p:cNvPr id="37" name="Line 102"/>
            <p:cNvSpPr>
              <a:spLocks noChangeShapeType="1"/>
            </p:cNvSpPr>
            <p:nvPr/>
          </p:nvSpPr>
          <p:spPr bwMode="auto">
            <a:xfrm flipH="1">
              <a:off x="7602638" y="3900538"/>
              <a:ext cx="287337" cy="2159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8" name="Text Box 104"/>
            <p:cNvSpPr txBox="1">
              <a:spLocks noChangeArrowheads="1"/>
            </p:cNvSpPr>
            <p:nvPr/>
          </p:nvSpPr>
          <p:spPr bwMode="auto">
            <a:xfrm>
              <a:off x="7348638" y="3662413"/>
              <a:ext cx="11906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r>
                <a:rPr lang="en-US" altLang="zh-CN" sz="1400" b="1">
                  <a:solidFill>
                    <a:srgbClr val="FF0000"/>
                  </a:solidFill>
                  <a:ea typeface="宋体" pitchFamily="2" charset="-122"/>
                </a:rPr>
                <a:t>We are here</a:t>
              </a:r>
            </a:p>
          </p:txBody>
        </p:sp>
        <p:sp>
          <p:nvSpPr>
            <p:cNvPr id="39" name="Text Box 106"/>
            <p:cNvSpPr txBox="1">
              <a:spLocks noChangeArrowheads="1"/>
            </p:cNvSpPr>
            <p:nvPr/>
          </p:nvSpPr>
          <p:spPr bwMode="auto">
            <a:xfrm>
              <a:off x="762100" y="2295575"/>
              <a:ext cx="16557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pPr>
                <a:spcBef>
                  <a:spcPct val="50000"/>
                </a:spcBef>
              </a:pPr>
              <a:r>
                <a:rPr lang="en-US" altLang="zh-CN" sz="2400" b="1">
                  <a:solidFill>
                    <a:schemeClr val="tx2"/>
                  </a:solidFill>
                  <a:ea typeface="宋体" pitchFamily="2" charset="-122"/>
                </a:rPr>
                <a:t>UNIX</a:t>
              </a:r>
              <a:r>
                <a:rPr lang="zh-CN" altLang="en-US" sz="2400" b="1">
                  <a:solidFill>
                    <a:schemeClr val="tx2"/>
                  </a:solidFill>
                  <a:ea typeface="宋体" pitchFamily="2" charset="-122"/>
                </a:rPr>
                <a:t>家族</a:t>
              </a:r>
            </a:p>
          </p:txBody>
        </p:sp>
        <p:sp>
          <p:nvSpPr>
            <p:cNvPr id="40" name="Line 87"/>
            <p:cNvSpPr>
              <a:spLocks noChangeShapeType="1"/>
            </p:cNvSpPr>
            <p:nvPr/>
          </p:nvSpPr>
          <p:spPr bwMode="auto">
            <a:xfrm flipV="1">
              <a:off x="8251925" y="4049763"/>
              <a:ext cx="360363" cy="14446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 name="Line 91"/>
            <p:cNvSpPr>
              <a:spLocks noChangeShapeType="1"/>
            </p:cNvSpPr>
            <p:nvPr/>
          </p:nvSpPr>
          <p:spPr bwMode="auto">
            <a:xfrm flipV="1">
              <a:off x="8251925" y="4265663"/>
              <a:ext cx="360363"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2" name="Line 95"/>
            <p:cNvSpPr>
              <a:spLocks noChangeShapeType="1"/>
            </p:cNvSpPr>
            <p:nvPr/>
          </p:nvSpPr>
          <p:spPr bwMode="auto">
            <a:xfrm>
              <a:off x="8251925" y="4340275"/>
              <a:ext cx="360363" cy="14605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Tree>
    <p:extLst>
      <p:ext uri="{BB962C8B-B14F-4D97-AF65-F5344CB8AC3E}">
        <p14:creationId xmlns:p14="http://schemas.microsoft.com/office/powerpoint/2010/main" val="3446045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2.4 Linux</a:t>
            </a:r>
            <a:endParaRPr lang="zh-CN" altLang="en-US" dirty="0">
              <a:solidFill>
                <a:schemeClr val="bg1"/>
              </a:solidFill>
            </a:endParaRPr>
          </a:p>
        </p:txBody>
      </p:sp>
      <p:sp>
        <p:nvSpPr>
          <p:cNvPr id="5" name="内容占位符 2"/>
          <p:cNvSpPr>
            <a:spLocks noGrp="1"/>
          </p:cNvSpPr>
          <p:nvPr>
            <p:ph idx="1"/>
          </p:nvPr>
        </p:nvSpPr>
        <p:spPr>
          <a:xfrm>
            <a:off x="457308" y="1143060"/>
            <a:ext cx="8578742" cy="5562454"/>
          </a:xfrm>
        </p:spPr>
        <p:txBody>
          <a:bodyPr/>
          <a:lstStyle/>
          <a:p>
            <a:pPr marL="0" indent="0" eaLnBrk="1" hangingPunct="1">
              <a:lnSpc>
                <a:spcPct val="140000"/>
              </a:lnSpc>
              <a:spcBef>
                <a:spcPts val="1800"/>
              </a:spcBef>
              <a:buFontTx/>
              <a:buNone/>
              <a:defRPr/>
            </a:pPr>
            <a:r>
              <a:rPr lang="zh-CN" altLang="en-US" sz="2800" b="1" dirty="0">
                <a:ea typeface="楷体_GB2312" pitchFamily="49" charset="-122"/>
              </a:rPr>
              <a:t>自由而奔放的黑马</a:t>
            </a:r>
            <a:r>
              <a:rPr lang="en-US" altLang="zh-CN" sz="2800" b="1" dirty="0">
                <a:ea typeface="楷体_GB2312" pitchFamily="49" charset="-122"/>
              </a:rPr>
              <a:t>--Linux</a:t>
            </a:r>
          </a:p>
        </p:txBody>
      </p:sp>
      <p:pic>
        <p:nvPicPr>
          <p:cNvPr id="4" name="Picture 12" descr="new020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092265"/>
            <a:ext cx="2503488" cy="362267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13"/>
          <p:cNvSpPr>
            <a:spLocks noChangeArrowheads="1"/>
          </p:cNvSpPr>
          <p:nvPr/>
        </p:nvSpPr>
        <p:spPr bwMode="auto">
          <a:xfrm>
            <a:off x="4130675" y="2152590"/>
            <a:ext cx="3581400" cy="3505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2124" tIns="41061" rIns="82124" bIns="41061" anchor="ctr" anchorCtr="1"/>
          <a:lstStyle/>
          <a:p>
            <a:pPr marL="288925" indent="-288925" defTabSz="814388" eaLnBrk="0" hangingPunct="0">
              <a:lnSpc>
                <a:spcPct val="95000"/>
              </a:lnSpc>
              <a:spcBef>
                <a:spcPct val="50000"/>
              </a:spcBef>
              <a:buClr>
                <a:srgbClr val="FF0000"/>
              </a:buClr>
              <a:buSzPct val="100000"/>
              <a:buFont typeface="Wingdings" pitchFamily="2" charset="2"/>
              <a:buChar char="Ø"/>
            </a:pPr>
            <a:r>
              <a:rPr lang="zh-CN" altLang="en-US" sz="3200" b="1" dirty="0">
                <a:latin typeface="宋体" pitchFamily="2" charset="-122"/>
              </a:rPr>
              <a:t>诞生于学生之手</a:t>
            </a:r>
          </a:p>
          <a:p>
            <a:pPr marL="288925" indent="-288925" defTabSz="814388" eaLnBrk="0" hangingPunct="0">
              <a:lnSpc>
                <a:spcPct val="95000"/>
              </a:lnSpc>
              <a:spcBef>
                <a:spcPct val="50000"/>
              </a:spcBef>
              <a:buClr>
                <a:srgbClr val="FF0000"/>
              </a:buClr>
              <a:buSzPct val="100000"/>
              <a:buFont typeface="Wingdings" pitchFamily="2" charset="2"/>
              <a:buChar char="Ø"/>
            </a:pPr>
            <a:r>
              <a:rPr lang="zh-CN" altLang="en-US" sz="3200" b="1" dirty="0">
                <a:latin typeface="宋体" pitchFamily="2" charset="-122"/>
              </a:rPr>
              <a:t>成长于</a:t>
            </a:r>
            <a:r>
              <a:rPr lang="en-US" altLang="zh-CN" sz="3200" b="1" dirty="0">
                <a:latin typeface="宋体" pitchFamily="2" charset="-122"/>
              </a:rPr>
              <a:t>Internet </a:t>
            </a:r>
          </a:p>
          <a:p>
            <a:pPr marL="288925" indent="-288925" defTabSz="814388" eaLnBrk="0" hangingPunct="0">
              <a:lnSpc>
                <a:spcPct val="95000"/>
              </a:lnSpc>
              <a:spcBef>
                <a:spcPct val="50000"/>
              </a:spcBef>
              <a:buClr>
                <a:srgbClr val="FF0000"/>
              </a:buClr>
              <a:buSzPct val="100000"/>
              <a:buFont typeface="Wingdings" pitchFamily="2" charset="2"/>
              <a:buChar char="Ø"/>
            </a:pPr>
            <a:r>
              <a:rPr lang="zh-CN" altLang="en-US" sz="3200" b="1" dirty="0">
                <a:latin typeface="宋体" pitchFamily="2" charset="-122"/>
              </a:rPr>
              <a:t>壮大于自由而开放的文化</a:t>
            </a:r>
          </a:p>
        </p:txBody>
      </p:sp>
    </p:spTree>
    <p:extLst>
      <p:ext uri="{BB962C8B-B14F-4D97-AF65-F5344CB8AC3E}">
        <p14:creationId xmlns:p14="http://schemas.microsoft.com/office/powerpoint/2010/main" val="36405621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2.4 Linux</a:t>
            </a:r>
            <a:endParaRPr lang="zh-CN" altLang="en-US" dirty="0">
              <a:solidFill>
                <a:schemeClr val="bg1"/>
              </a:solidFill>
            </a:endParaRPr>
          </a:p>
        </p:txBody>
      </p:sp>
      <p:sp>
        <p:nvSpPr>
          <p:cNvPr id="5" name="内容占位符 2"/>
          <p:cNvSpPr>
            <a:spLocks noGrp="1"/>
          </p:cNvSpPr>
          <p:nvPr>
            <p:ph idx="1"/>
          </p:nvPr>
        </p:nvSpPr>
        <p:spPr>
          <a:xfrm>
            <a:off x="457308" y="1143060"/>
            <a:ext cx="8578742" cy="5562454"/>
          </a:xfrm>
        </p:spPr>
        <p:txBody>
          <a:bodyPr/>
          <a:lstStyle/>
          <a:p>
            <a:pPr marL="0" indent="0" eaLnBrk="1" hangingPunct="1">
              <a:lnSpc>
                <a:spcPct val="140000"/>
              </a:lnSpc>
              <a:spcBef>
                <a:spcPts val="1800"/>
              </a:spcBef>
              <a:buFontTx/>
              <a:buNone/>
              <a:defRPr/>
            </a:pPr>
            <a:r>
              <a:rPr lang="en-US" altLang="zh-CN" sz="2800" b="1" dirty="0">
                <a:ea typeface="楷体_GB2312" pitchFamily="49" charset="-122"/>
              </a:rPr>
              <a:t>Linux</a:t>
            </a:r>
            <a:r>
              <a:rPr lang="zh-CN" altLang="en-US" sz="2800" b="1" dirty="0">
                <a:ea typeface="楷体_GB2312" pitchFamily="49" charset="-122"/>
              </a:rPr>
              <a:t>之父</a:t>
            </a:r>
            <a:r>
              <a:rPr lang="en-US" altLang="zh-CN" sz="2800" b="1" dirty="0">
                <a:ea typeface="楷体_GB2312" pitchFamily="49" charset="-122"/>
              </a:rPr>
              <a:t>—Linus Torvalds</a:t>
            </a:r>
          </a:p>
        </p:txBody>
      </p:sp>
      <p:sp>
        <p:nvSpPr>
          <p:cNvPr id="7" name="Rectangle 12"/>
          <p:cNvSpPr>
            <a:spLocks noChangeArrowheads="1"/>
          </p:cNvSpPr>
          <p:nvPr/>
        </p:nvSpPr>
        <p:spPr bwMode="auto">
          <a:xfrm>
            <a:off x="3368675" y="2209740"/>
            <a:ext cx="5470413" cy="3505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2124" tIns="41061" rIns="82124" bIns="41061" anchor="ctr" anchorCtr="1"/>
          <a:lstStyle/>
          <a:p>
            <a:pPr marL="288925" indent="-288925" defTabSz="814388" eaLnBrk="0" hangingPunct="0">
              <a:lnSpc>
                <a:spcPct val="85000"/>
              </a:lnSpc>
              <a:spcBef>
                <a:spcPct val="50000"/>
              </a:spcBef>
              <a:buClr>
                <a:srgbClr val="FF0000"/>
              </a:buClr>
              <a:buFont typeface="Wingdings" pitchFamily="2" charset="2"/>
              <a:buChar char="Ø"/>
            </a:pPr>
            <a:r>
              <a:rPr lang="zh-CN" altLang="en-US" sz="3200" b="1" dirty="0">
                <a:solidFill>
                  <a:srgbClr val="000000"/>
                </a:solidFill>
                <a:latin typeface="宋体" pitchFamily="2" charset="-122"/>
              </a:rPr>
              <a:t>芬兰、赫尔辛基大学、</a:t>
            </a:r>
            <a:r>
              <a:rPr lang="en-US" altLang="zh-CN" sz="3200" b="1" dirty="0">
                <a:solidFill>
                  <a:srgbClr val="000000"/>
                </a:solidFill>
                <a:latin typeface="宋体" pitchFamily="2" charset="-122"/>
              </a:rPr>
              <a:t>1990</a:t>
            </a:r>
          </a:p>
          <a:p>
            <a:pPr marL="288925" indent="-288925" defTabSz="814388" eaLnBrk="0" hangingPunct="0">
              <a:lnSpc>
                <a:spcPct val="85000"/>
              </a:lnSpc>
              <a:spcBef>
                <a:spcPct val="50000"/>
              </a:spcBef>
              <a:buClr>
                <a:srgbClr val="FF0000"/>
              </a:buClr>
              <a:buFont typeface="Wingdings" pitchFamily="2" charset="2"/>
              <a:buChar char="Ø"/>
            </a:pPr>
            <a:r>
              <a:rPr lang="zh-CN" altLang="en-US" sz="3200" b="1" dirty="0">
                <a:latin typeface="宋体" pitchFamily="2" charset="-122"/>
              </a:rPr>
              <a:t>起始于写两个进程 </a:t>
            </a:r>
          </a:p>
          <a:p>
            <a:pPr marL="288925" indent="-288925" defTabSz="814388" eaLnBrk="0" hangingPunct="0">
              <a:lnSpc>
                <a:spcPct val="85000"/>
              </a:lnSpc>
              <a:spcBef>
                <a:spcPct val="50000"/>
              </a:spcBef>
              <a:buClr>
                <a:srgbClr val="FF0000"/>
              </a:buClr>
              <a:buFont typeface="Wingdings" pitchFamily="2" charset="2"/>
              <a:buChar char="Ø"/>
            </a:pPr>
            <a:r>
              <a:rPr lang="zh-CN" altLang="en-US" sz="3200" b="1" dirty="0">
                <a:latin typeface="宋体" pitchFamily="2" charset="-122"/>
              </a:rPr>
              <a:t>然后写驱动程序、文件系统、任务切换程序，从而形成一个操作系统雏形。</a:t>
            </a:r>
          </a:p>
        </p:txBody>
      </p:sp>
      <p:pic>
        <p:nvPicPr>
          <p:cNvPr id="8" name="Picture 13" descr="linu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98" y="2425348"/>
            <a:ext cx="2257217" cy="2902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95958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32985"/>
            <a:ext cx="7886700" cy="1325563"/>
          </a:xfrm>
        </p:spPr>
        <p:txBody>
          <a:bodyPr/>
          <a:lstStyle/>
          <a:p>
            <a:r>
              <a:rPr lang="en-US" altLang="zh-CN" dirty="0">
                <a:solidFill>
                  <a:schemeClr val="bg1"/>
                </a:solidFill>
              </a:rPr>
              <a:t>2.5 Linux</a:t>
            </a:r>
            <a:r>
              <a:rPr lang="zh-CN" altLang="en-US" dirty="0">
                <a:solidFill>
                  <a:schemeClr val="bg1"/>
                </a:solidFill>
              </a:rPr>
              <a:t>的发展</a:t>
            </a:r>
          </a:p>
        </p:txBody>
      </p:sp>
      <p:sp>
        <p:nvSpPr>
          <p:cNvPr id="3" name="内容占位符 2"/>
          <p:cNvSpPr>
            <a:spLocks noGrp="1"/>
          </p:cNvSpPr>
          <p:nvPr>
            <p:ph idx="1"/>
          </p:nvPr>
        </p:nvSpPr>
        <p:spPr>
          <a:xfrm>
            <a:off x="628650" y="1825625"/>
            <a:ext cx="8210438" cy="4351338"/>
          </a:xfrm>
        </p:spPr>
        <p:txBody>
          <a:bodyPr/>
          <a:lstStyle/>
          <a:p>
            <a:pPr>
              <a:lnSpc>
                <a:spcPct val="150000"/>
              </a:lnSpc>
            </a:pPr>
            <a:r>
              <a:rPr lang="zh-CN" altLang="en-US" b="1" dirty="0"/>
              <a:t>自由软件简介 （</a:t>
            </a:r>
            <a:r>
              <a:rPr lang="en-US" altLang="zh-CN" b="1" dirty="0"/>
              <a:t>P5</a:t>
            </a:r>
            <a:r>
              <a:rPr lang="zh-CN" altLang="en-US" b="1" dirty="0"/>
              <a:t>）</a:t>
            </a:r>
            <a:endParaRPr lang="en-US" altLang="zh-CN" b="1" dirty="0"/>
          </a:p>
          <a:p>
            <a:pPr>
              <a:lnSpc>
                <a:spcPct val="150000"/>
              </a:lnSpc>
            </a:pPr>
            <a:r>
              <a:rPr lang="en-US" altLang="zh-CN" b="1" dirty="0"/>
              <a:t>1</a:t>
            </a:r>
            <a:r>
              <a:rPr lang="zh-CN" altLang="en-US" b="1" dirty="0"/>
              <a:t>、商业软件：付费，不提供源代码</a:t>
            </a:r>
            <a:endParaRPr lang="en-US" altLang="zh-CN" b="1" dirty="0"/>
          </a:p>
          <a:p>
            <a:pPr>
              <a:lnSpc>
                <a:spcPct val="150000"/>
              </a:lnSpc>
            </a:pPr>
            <a:r>
              <a:rPr lang="en-US" altLang="zh-CN" b="1" dirty="0"/>
              <a:t>2</a:t>
            </a:r>
            <a:r>
              <a:rPr lang="zh-CN" altLang="en-US" b="1" dirty="0"/>
              <a:t>、共享软件：前期免费，不提供源代码</a:t>
            </a:r>
            <a:endParaRPr lang="en-US" altLang="zh-CN" b="1" dirty="0"/>
          </a:p>
          <a:p>
            <a:pPr>
              <a:lnSpc>
                <a:spcPct val="150000"/>
              </a:lnSpc>
            </a:pPr>
            <a:r>
              <a:rPr lang="en-US" altLang="zh-CN" b="1" dirty="0"/>
              <a:t>3</a:t>
            </a:r>
            <a:r>
              <a:rPr lang="zh-CN" altLang="en-US" b="1" dirty="0"/>
              <a:t>、自由软件：提供源代码，可以修改，拷贝，扩散，不一定收费</a:t>
            </a:r>
            <a:endParaRPr lang="en-US" altLang="zh-CN" b="1" dirty="0"/>
          </a:p>
          <a:p>
            <a:pPr>
              <a:lnSpc>
                <a:spcPct val="150000"/>
              </a:lnSpc>
            </a:pPr>
            <a:r>
              <a:rPr lang="en-US" altLang="zh-CN" b="1" dirty="0"/>
              <a:t>4</a:t>
            </a:r>
            <a:r>
              <a:rPr lang="zh-CN" altLang="en-US" b="1" dirty="0"/>
              <a:t>、免费软件：免费，不一定提供源代码</a:t>
            </a:r>
          </a:p>
        </p:txBody>
      </p:sp>
    </p:spTree>
    <p:extLst>
      <p:ext uri="{BB962C8B-B14F-4D97-AF65-F5344CB8AC3E}">
        <p14:creationId xmlns:p14="http://schemas.microsoft.com/office/powerpoint/2010/main" val="39629570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2.5 Linux</a:t>
            </a:r>
            <a:r>
              <a:rPr lang="zh-CN" altLang="en-US" dirty="0">
                <a:solidFill>
                  <a:schemeClr val="bg1"/>
                </a:solidFill>
              </a:rPr>
              <a:t>的发展</a:t>
            </a:r>
          </a:p>
        </p:txBody>
      </p:sp>
      <p:sp>
        <p:nvSpPr>
          <p:cNvPr id="5" name="内容占位符 2"/>
          <p:cNvSpPr>
            <a:spLocks noGrp="1"/>
          </p:cNvSpPr>
          <p:nvPr>
            <p:ph idx="1"/>
          </p:nvPr>
        </p:nvSpPr>
        <p:spPr>
          <a:xfrm>
            <a:off x="152516" y="1143060"/>
            <a:ext cx="8883534" cy="5562454"/>
          </a:xfrm>
        </p:spPr>
        <p:txBody>
          <a:bodyPr/>
          <a:lstStyle/>
          <a:p>
            <a:pPr lvl="1" eaLnBrk="1" hangingPunct="1">
              <a:lnSpc>
                <a:spcPct val="150000"/>
              </a:lnSpc>
              <a:buClr>
                <a:srgbClr val="009999"/>
              </a:buClr>
              <a:buFont typeface="Wingdings" pitchFamily="2" charset="2"/>
              <a:buChar char="§"/>
              <a:defRPr/>
            </a:pPr>
            <a:r>
              <a:rPr lang="en-US" altLang="zh-CN" sz="3200" dirty="0">
                <a:ea typeface="宋体" panose="02010600030101010101" pitchFamily="2" charset="-122"/>
              </a:rPr>
              <a:t>GNU=GNU is not UNIX  1984</a:t>
            </a:r>
            <a:r>
              <a:rPr lang="zh-CN" altLang="en-US" sz="3200" dirty="0">
                <a:ea typeface="宋体" panose="02010600030101010101" pitchFamily="2" charset="-122"/>
              </a:rPr>
              <a:t>年，目标是创建一套完全自由的类</a:t>
            </a:r>
            <a:r>
              <a:rPr lang="en-US" altLang="zh-CN" sz="3200" dirty="0">
                <a:ea typeface="宋体" panose="02010600030101010101" pitchFamily="2" charset="-122"/>
              </a:rPr>
              <a:t>Unix</a:t>
            </a:r>
            <a:r>
              <a:rPr lang="zh-CN" altLang="en-US" sz="3200" dirty="0">
                <a:ea typeface="宋体" panose="02010600030101010101" pitchFamily="2" charset="-122"/>
              </a:rPr>
              <a:t>操作系统</a:t>
            </a:r>
            <a:endParaRPr lang="en-US" altLang="zh-CN" sz="3200" dirty="0">
              <a:ea typeface="宋体" panose="02010600030101010101" pitchFamily="2" charset="-122"/>
            </a:endParaRPr>
          </a:p>
          <a:p>
            <a:pPr lvl="2">
              <a:lnSpc>
                <a:spcPct val="150000"/>
              </a:lnSpc>
              <a:buClr>
                <a:srgbClr val="009999"/>
              </a:buClr>
              <a:buFont typeface="Wingdings" pitchFamily="2" charset="2"/>
              <a:buChar char="§"/>
              <a:defRPr/>
            </a:pPr>
            <a:r>
              <a:rPr lang="zh-CN" altLang="en-US" sz="2900" dirty="0">
                <a:ea typeface="宋体" panose="02010600030101010101" pitchFamily="2" charset="-122"/>
              </a:rPr>
              <a:t>可以自由复制</a:t>
            </a:r>
            <a:r>
              <a:rPr lang="en-US" altLang="zh-CN" sz="2900" dirty="0">
                <a:ea typeface="宋体" panose="02010600030101010101" pitchFamily="2" charset="-122"/>
              </a:rPr>
              <a:t>GNU</a:t>
            </a:r>
            <a:r>
              <a:rPr lang="zh-CN" altLang="en-US" sz="2900" dirty="0">
                <a:ea typeface="宋体" panose="02010600030101010101" pitchFamily="2" charset="-122"/>
              </a:rPr>
              <a:t>的软件</a:t>
            </a:r>
            <a:endParaRPr lang="en-US" altLang="zh-CN" sz="2900" dirty="0">
              <a:ea typeface="宋体" panose="02010600030101010101" pitchFamily="2" charset="-122"/>
            </a:endParaRPr>
          </a:p>
          <a:p>
            <a:pPr lvl="2">
              <a:lnSpc>
                <a:spcPct val="150000"/>
              </a:lnSpc>
              <a:buClr>
                <a:srgbClr val="009999"/>
              </a:buClr>
              <a:buFont typeface="Wingdings" pitchFamily="2" charset="2"/>
              <a:buChar char="§"/>
              <a:defRPr/>
            </a:pPr>
            <a:r>
              <a:rPr lang="zh-CN" altLang="en-US" sz="2900" dirty="0">
                <a:ea typeface="宋体" panose="02010600030101010101" pitchFamily="2" charset="-122"/>
              </a:rPr>
              <a:t>可以自由修改源代码</a:t>
            </a:r>
            <a:endParaRPr lang="en-US" altLang="zh-CN" sz="2900" dirty="0">
              <a:ea typeface="宋体" panose="02010600030101010101" pitchFamily="2" charset="-122"/>
            </a:endParaRPr>
          </a:p>
          <a:p>
            <a:pPr lvl="2">
              <a:lnSpc>
                <a:spcPct val="150000"/>
              </a:lnSpc>
              <a:buClr>
                <a:srgbClr val="009999"/>
              </a:buClr>
              <a:buFont typeface="Wingdings" pitchFamily="2" charset="2"/>
              <a:buChar char="§"/>
              <a:defRPr/>
            </a:pPr>
            <a:r>
              <a:rPr lang="zh-CN" altLang="en-US" sz="2900" dirty="0">
                <a:ea typeface="宋体" panose="02010600030101010101" pitchFamily="2" charset="-122"/>
              </a:rPr>
              <a:t>可以自由扩散修改过的源代码，但是不能收取任何版权费用</a:t>
            </a:r>
            <a:endParaRPr lang="en-US" altLang="zh-CN" sz="2900" dirty="0">
              <a:ea typeface="宋体" panose="02010600030101010101" pitchFamily="2" charset="-122"/>
            </a:endParaRPr>
          </a:p>
          <a:p>
            <a:pPr lvl="1" eaLnBrk="1" hangingPunct="1">
              <a:buClr>
                <a:srgbClr val="009999"/>
              </a:buClr>
              <a:buFont typeface="Wingdings" pitchFamily="2" charset="2"/>
              <a:buChar char="§"/>
              <a:defRPr/>
            </a:pPr>
            <a:endParaRPr lang="en-US" altLang="zh-CN" dirty="0">
              <a:solidFill>
                <a:srgbClr val="FF0000"/>
              </a:solidFill>
              <a:effectLst>
                <a:outerShdw blurRad="38100" dist="38100" dir="2700000" algn="tl">
                  <a:srgbClr val="C0C0C0"/>
                </a:outerShdw>
              </a:effectLst>
              <a:ea typeface="宋体" panose="02010600030101010101" pitchFamily="2" charset="-122"/>
            </a:endParaRPr>
          </a:p>
        </p:txBody>
      </p:sp>
    </p:spTree>
    <p:extLst>
      <p:ext uri="{BB962C8B-B14F-4D97-AF65-F5344CB8AC3E}">
        <p14:creationId xmlns:p14="http://schemas.microsoft.com/office/powerpoint/2010/main" val="3599426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308" y="1295456"/>
            <a:ext cx="8058042" cy="4881507"/>
          </a:xfrm>
        </p:spPr>
        <p:txBody>
          <a:bodyPr/>
          <a:lstStyle/>
          <a:p>
            <a:pPr>
              <a:lnSpc>
                <a:spcPct val="150000"/>
              </a:lnSpc>
              <a:buClr>
                <a:srgbClr val="009999"/>
              </a:buClr>
              <a:buFont typeface="Wingdings" pitchFamily="2" charset="2"/>
              <a:buChar char="§"/>
              <a:defRPr/>
            </a:pPr>
            <a:r>
              <a:rPr lang="en-US" altLang="zh-CN" dirty="0">
                <a:ea typeface="宋体" panose="02010600030101010101" pitchFamily="2" charset="-122"/>
              </a:rPr>
              <a:t>GPL</a:t>
            </a:r>
            <a:r>
              <a:rPr lang="zh-CN" altLang="en-US" dirty="0">
                <a:ea typeface="宋体" panose="02010600030101010101" pitchFamily="2" charset="-122"/>
              </a:rPr>
              <a:t>（</a:t>
            </a:r>
            <a:r>
              <a:rPr lang="en-US" altLang="zh-CN" dirty="0">
                <a:ea typeface="宋体" panose="02010600030101010101" pitchFamily="2" charset="-122"/>
              </a:rPr>
              <a:t>GNU General Public License</a:t>
            </a:r>
            <a:r>
              <a:rPr lang="zh-CN" altLang="en-US" dirty="0">
                <a:ea typeface="宋体" panose="02010600030101010101" pitchFamily="2" charset="-122"/>
              </a:rPr>
              <a:t>）GNU通用公共许可证</a:t>
            </a:r>
            <a:endParaRPr lang="en-US" altLang="zh-CN" dirty="0">
              <a:ea typeface="宋体" panose="02010600030101010101" pitchFamily="2" charset="-122"/>
            </a:endParaRPr>
          </a:p>
          <a:p>
            <a:pPr>
              <a:lnSpc>
                <a:spcPct val="150000"/>
              </a:lnSpc>
              <a:buClr>
                <a:srgbClr val="009999"/>
              </a:buClr>
              <a:buFont typeface="Wingdings" pitchFamily="2" charset="2"/>
              <a:buChar char="§"/>
              <a:defRPr/>
            </a:pPr>
            <a:r>
              <a:rPr lang="zh-CN" altLang="en-US" dirty="0">
                <a:ea typeface="宋体" panose="02010600030101010101" pitchFamily="2" charset="-122"/>
              </a:rPr>
              <a:t> </a:t>
            </a:r>
            <a:r>
              <a:rPr lang="en-US" altLang="zh-CN" dirty="0">
                <a:ea typeface="宋体" panose="02010600030101010101" pitchFamily="2" charset="-122"/>
              </a:rPr>
              <a:t>GNU</a:t>
            </a:r>
            <a:r>
              <a:rPr lang="zh-CN" altLang="en-US" dirty="0">
                <a:ea typeface="宋体" panose="02010600030101010101" pitchFamily="2" charset="-122"/>
              </a:rPr>
              <a:t>中的一个协议条款</a:t>
            </a:r>
            <a:endParaRPr lang="en-US" altLang="zh-CN" dirty="0">
              <a:ea typeface="宋体" panose="02010600030101010101" pitchFamily="2" charset="-122"/>
            </a:endParaRPr>
          </a:p>
          <a:p>
            <a:pPr>
              <a:lnSpc>
                <a:spcPct val="150000"/>
              </a:lnSpc>
              <a:buClr>
                <a:srgbClr val="009999"/>
              </a:buClr>
              <a:buFont typeface="Wingdings" pitchFamily="2" charset="2"/>
              <a:buChar char="§"/>
              <a:defRPr/>
            </a:pPr>
            <a:r>
              <a:rPr lang="zh-CN" altLang="en-US" dirty="0">
                <a:ea typeface="宋体" panose="02010600030101010101" pitchFamily="2" charset="-122"/>
              </a:rPr>
              <a:t>主要的规定：</a:t>
            </a:r>
            <a:endParaRPr lang="en-US" altLang="zh-CN" dirty="0">
              <a:ea typeface="宋体" panose="02010600030101010101" pitchFamily="2" charset="-122"/>
            </a:endParaRPr>
          </a:p>
          <a:p>
            <a:pPr>
              <a:lnSpc>
                <a:spcPct val="150000"/>
              </a:lnSpc>
              <a:buClr>
                <a:srgbClr val="009999"/>
              </a:buClr>
              <a:buFont typeface="Wingdings" pitchFamily="2" charset="2"/>
              <a:buChar char="§"/>
              <a:defRPr/>
            </a:pPr>
            <a:r>
              <a:rPr lang="en-US" altLang="zh-CN" dirty="0">
                <a:ea typeface="宋体" panose="02010600030101010101" pitchFamily="2" charset="-122"/>
              </a:rPr>
              <a:t>1</a:t>
            </a:r>
            <a:r>
              <a:rPr lang="zh-CN" altLang="en-US" dirty="0">
                <a:ea typeface="宋体" panose="02010600030101010101" pitchFamily="2" charset="-122"/>
              </a:rPr>
              <a:t>、</a:t>
            </a:r>
            <a:r>
              <a:rPr lang="en-US" altLang="zh-CN" dirty="0">
                <a:ea typeface="宋体" panose="02010600030101010101" pitchFamily="2" charset="-122"/>
              </a:rPr>
              <a:t>GPL</a:t>
            </a:r>
            <a:r>
              <a:rPr lang="zh-CN" altLang="en-US" dirty="0">
                <a:ea typeface="宋体" panose="02010600030101010101" pitchFamily="2" charset="-122"/>
              </a:rPr>
              <a:t>保证任何人有共享和修改自由软件的权利，但必须开源</a:t>
            </a:r>
            <a:endParaRPr lang="en-US" altLang="zh-CN" dirty="0">
              <a:ea typeface="宋体" panose="02010600030101010101" pitchFamily="2" charset="-122"/>
            </a:endParaRPr>
          </a:p>
          <a:p>
            <a:pPr>
              <a:lnSpc>
                <a:spcPct val="150000"/>
              </a:lnSpc>
              <a:buClr>
                <a:srgbClr val="009999"/>
              </a:buClr>
              <a:buFont typeface="Wingdings" pitchFamily="2" charset="2"/>
              <a:buChar char="§"/>
              <a:defRPr/>
            </a:pPr>
            <a:r>
              <a:rPr lang="en-US" altLang="zh-CN" dirty="0">
                <a:ea typeface="宋体" panose="02010600030101010101" pitchFamily="2" charset="-122"/>
              </a:rPr>
              <a:t>2</a:t>
            </a:r>
            <a:r>
              <a:rPr lang="zh-CN" altLang="en-US" dirty="0">
                <a:ea typeface="宋体" panose="02010600030101010101" pitchFamily="2" charset="-122"/>
              </a:rPr>
              <a:t>、自由软件的衍生作品必须以</a:t>
            </a:r>
            <a:r>
              <a:rPr lang="en-US" altLang="zh-CN" dirty="0">
                <a:ea typeface="宋体" panose="02010600030101010101" pitchFamily="2" charset="-122"/>
              </a:rPr>
              <a:t>GPL</a:t>
            </a:r>
            <a:r>
              <a:rPr lang="zh-CN" altLang="en-US" dirty="0">
                <a:ea typeface="宋体" panose="02010600030101010101" pitchFamily="2" charset="-122"/>
              </a:rPr>
              <a:t>重新发布新的许可证</a:t>
            </a:r>
            <a:endParaRPr lang="en-US" altLang="zh-CN" dirty="0">
              <a:ea typeface="宋体" panose="02010600030101010101" pitchFamily="2" charset="-122"/>
            </a:endParaRPr>
          </a:p>
          <a:p>
            <a:pPr marL="0" indent="0">
              <a:lnSpc>
                <a:spcPct val="150000"/>
              </a:lnSpc>
              <a:buClr>
                <a:srgbClr val="009999"/>
              </a:buClr>
              <a:buNone/>
              <a:defRPr/>
            </a:pPr>
            <a:r>
              <a:rPr lang="en-US" altLang="zh-CN" dirty="0">
                <a:ea typeface="宋体" panose="02010600030101010101" pitchFamily="2" charset="-122"/>
              </a:rPr>
              <a:t>GPL</a:t>
            </a:r>
            <a:r>
              <a:rPr lang="zh-CN" altLang="en-US" dirty="0">
                <a:ea typeface="宋体" panose="02010600030101010101" pitchFamily="2" charset="-122"/>
              </a:rPr>
              <a:t>的的开源项目包括：</a:t>
            </a:r>
            <a:endParaRPr lang="en-US" altLang="zh-CN" dirty="0">
              <a:ea typeface="宋体" panose="02010600030101010101" pitchFamily="2" charset="-122"/>
            </a:endParaRPr>
          </a:p>
          <a:p>
            <a:pPr marL="0" lvl="1" indent="0">
              <a:lnSpc>
                <a:spcPct val="150000"/>
              </a:lnSpc>
              <a:spcBef>
                <a:spcPts val="750"/>
              </a:spcBef>
              <a:buClr>
                <a:srgbClr val="009999"/>
              </a:buClr>
              <a:buNone/>
              <a:defRPr/>
            </a:pPr>
            <a:r>
              <a:rPr lang="en-US" altLang="zh-CN" sz="3200" dirty="0" err="1">
                <a:ea typeface="宋体" panose="02010600030101010101" pitchFamily="2" charset="-122"/>
              </a:rPr>
              <a:t>gcc</a:t>
            </a:r>
            <a:r>
              <a:rPr lang="en-US" altLang="zh-CN" sz="3200" dirty="0">
                <a:ea typeface="宋体" panose="02010600030101010101" pitchFamily="2" charset="-122"/>
              </a:rPr>
              <a:t>, make, emacs, TCP/IP</a:t>
            </a:r>
            <a:r>
              <a:rPr lang="zh-CN" altLang="en-US" sz="3200" dirty="0">
                <a:ea typeface="宋体" panose="02010600030101010101" pitchFamily="2" charset="-122"/>
              </a:rPr>
              <a:t>等。</a:t>
            </a:r>
            <a:endParaRPr lang="en-US" altLang="zh-CN" sz="3200" dirty="0">
              <a:ea typeface="宋体" panose="02010600030101010101" pitchFamily="2" charset="-122"/>
            </a:endParaRPr>
          </a:p>
          <a:p>
            <a:pPr marL="0" indent="0">
              <a:buClr>
                <a:srgbClr val="009999"/>
              </a:buClr>
              <a:buNone/>
              <a:defRPr/>
            </a:pPr>
            <a:endParaRPr lang="en-US" altLang="zh-CN" b="1" dirty="0">
              <a:solidFill>
                <a:srgbClr val="FF0000"/>
              </a:solidFill>
              <a:effectLst>
                <a:outerShdw blurRad="38100" dist="38100" dir="2700000" algn="tl">
                  <a:srgbClr val="C0C0C0"/>
                </a:outerShdw>
              </a:effectLst>
              <a:ea typeface="宋体" panose="02010600030101010101" pitchFamily="2" charset="-122"/>
            </a:endParaRPr>
          </a:p>
          <a:p>
            <a:pPr marL="0" indent="0">
              <a:buClr>
                <a:srgbClr val="009999"/>
              </a:buClr>
              <a:buNone/>
              <a:defRPr/>
            </a:pPr>
            <a:endParaRPr lang="en-US" altLang="zh-CN" dirty="0">
              <a:solidFill>
                <a:srgbClr val="FF0000"/>
              </a:solidFill>
              <a:effectLst>
                <a:outerShdw blurRad="38100" dist="38100" dir="2700000" algn="tl">
                  <a:srgbClr val="C0C0C0"/>
                </a:outerShdw>
              </a:effectLst>
              <a:ea typeface="宋体" panose="02010600030101010101" pitchFamily="2" charset="-122"/>
            </a:endParaRPr>
          </a:p>
        </p:txBody>
      </p:sp>
    </p:spTree>
    <p:extLst>
      <p:ext uri="{BB962C8B-B14F-4D97-AF65-F5344CB8AC3E}">
        <p14:creationId xmlns:p14="http://schemas.microsoft.com/office/powerpoint/2010/main" val="8186940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76288"/>
            <a:ext cx="7886700" cy="1325563"/>
          </a:xfrm>
        </p:spPr>
        <p:txBody>
          <a:bodyPr/>
          <a:lstStyle/>
          <a:p>
            <a:r>
              <a:rPr lang="en-US" altLang="zh-CN" dirty="0">
                <a:solidFill>
                  <a:schemeClr val="bg1"/>
                </a:solidFill>
              </a:rPr>
              <a:t>Linux</a:t>
            </a:r>
            <a:r>
              <a:rPr lang="zh-CN" altLang="en-US" dirty="0">
                <a:solidFill>
                  <a:schemeClr val="bg1"/>
                </a:solidFill>
              </a:rPr>
              <a:t>的特点</a:t>
            </a:r>
            <a:r>
              <a:rPr lang="en-US" altLang="zh-CN" dirty="0">
                <a:solidFill>
                  <a:schemeClr val="bg1"/>
                </a:solidFill>
              </a:rPr>
              <a:t>	</a:t>
            </a:r>
            <a:r>
              <a:rPr lang="zh-CN" altLang="en-US" dirty="0">
                <a:solidFill>
                  <a:schemeClr val="bg1"/>
                </a:solidFill>
              </a:rPr>
              <a:t>（</a:t>
            </a:r>
            <a:r>
              <a:rPr lang="en-US" altLang="zh-CN" dirty="0">
                <a:solidFill>
                  <a:schemeClr val="bg1"/>
                </a:solidFill>
              </a:rPr>
              <a:t>P5</a:t>
            </a:r>
            <a:r>
              <a:rPr lang="zh-CN" altLang="en-US" dirty="0">
                <a:solidFill>
                  <a:schemeClr val="bg1"/>
                </a:solidFill>
              </a:rPr>
              <a:t>）</a:t>
            </a:r>
          </a:p>
        </p:txBody>
      </p:sp>
      <p:sp>
        <p:nvSpPr>
          <p:cNvPr id="3" name="内容占位符 2"/>
          <p:cNvSpPr>
            <a:spLocks noGrp="1"/>
          </p:cNvSpPr>
          <p:nvPr>
            <p:ph idx="1"/>
          </p:nvPr>
        </p:nvSpPr>
        <p:spPr>
          <a:xfrm>
            <a:off x="628650" y="1524050"/>
            <a:ext cx="7886700" cy="4351338"/>
          </a:xfrm>
        </p:spPr>
        <p:txBody>
          <a:bodyPr>
            <a:normAutofit lnSpcReduction="10000"/>
          </a:bodyPr>
          <a:lstStyle/>
          <a:p>
            <a:pPr>
              <a:lnSpc>
                <a:spcPct val="150000"/>
              </a:lnSpc>
            </a:pPr>
            <a:r>
              <a:rPr lang="zh-CN" altLang="en-US" b="1" dirty="0"/>
              <a:t>开放性</a:t>
            </a:r>
            <a:endParaRPr lang="en-US" altLang="zh-CN" b="1" dirty="0"/>
          </a:p>
          <a:p>
            <a:pPr>
              <a:lnSpc>
                <a:spcPct val="150000"/>
              </a:lnSpc>
            </a:pPr>
            <a:r>
              <a:rPr lang="zh-CN" altLang="en-US" b="1" dirty="0"/>
              <a:t>多用户</a:t>
            </a:r>
            <a:endParaRPr lang="en-US" altLang="zh-CN" b="1" dirty="0"/>
          </a:p>
          <a:p>
            <a:pPr>
              <a:lnSpc>
                <a:spcPct val="150000"/>
              </a:lnSpc>
            </a:pPr>
            <a:r>
              <a:rPr lang="zh-CN" altLang="en-US" b="1" dirty="0"/>
              <a:t>多任务</a:t>
            </a:r>
            <a:endParaRPr lang="en-US" altLang="zh-CN" b="1" dirty="0"/>
          </a:p>
          <a:p>
            <a:pPr>
              <a:lnSpc>
                <a:spcPct val="150000"/>
              </a:lnSpc>
            </a:pPr>
            <a:r>
              <a:rPr lang="zh-CN" altLang="en-US" b="1" dirty="0"/>
              <a:t>良好的</a:t>
            </a:r>
            <a:r>
              <a:rPr lang="en-US" altLang="zh-CN" b="1" dirty="0"/>
              <a:t>UI</a:t>
            </a:r>
          </a:p>
          <a:p>
            <a:pPr>
              <a:lnSpc>
                <a:spcPct val="150000"/>
              </a:lnSpc>
            </a:pPr>
            <a:r>
              <a:rPr lang="zh-CN" altLang="en-US" b="1" dirty="0"/>
              <a:t>设备独立性</a:t>
            </a:r>
            <a:endParaRPr lang="en-US" altLang="zh-CN" b="1" dirty="0"/>
          </a:p>
          <a:p>
            <a:pPr>
              <a:lnSpc>
                <a:spcPct val="150000"/>
              </a:lnSpc>
            </a:pPr>
            <a:r>
              <a:rPr lang="zh-CN" altLang="en-US" b="1" dirty="0"/>
              <a:t>丰富的网络功能</a:t>
            </a:r>
            <a:endParaRPr lang="en-US" altLang="zh-CN" b="1" dirty="0"/>
          </a:p>
          <a:p>
            <a:pPr>
              <a:lnSpc>
                <a:spcPct val="150000"/>
              </a:lnSpc>
            </a:pPr>
            <a:r>
              <a:rPr lang="zh-CN" altLang="en-US" b="1" dirty="0"/>
              <a:t>可靠的系统安全</a:t>
            </a:r>
            <a:endParaRPr lang="en-US" altLang="zh-CN" b="1" dirty="0"/>
          </a:p>
          <a:p>
            <a:pPr>
              <a:lnSpc>
                <a:spcPct val="150000"/>
              </a:lnSpc>
            </a:pPr>
            <a:r>
              <a:rPr lang="zh-CN" altLang="en-US" b="1" dirty="0"/>
              <a:t>良好的可移植性</a:t>
            </a:r>
          </a:p>
        </p:txBody>
      </p:sp>
    </p:spTree>
    <p:extLst>
      <p:ext uri="{BB962C8B-B14F-4D97-AF65-F5344CB8AC3E}">
        <p14:creationId xmlns:p14="http://schemas.microsoft.com/office/powerpoint/2010/main" val="3614068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1.1 </a:t>
            </a:r>
            <a:r>
              <a:rPr lang="zh-CN" altLang="en-US" dirty="0">
                <a:solidFill>
                  <a:schemeClr val="bg1"/>
                </a:solidFill>
              </a:rPr>
              <a:t>课程安排</a:t>
            </a:r>
          </a:p>
        </p:txBody>
      </p:sp>
      <p:sp>
        <p:nvSpPr>
          <p:cNvPr id="5" name="内容占位符 2"/>
          <p:cNvSpPr>
            <a:spLocks noGrp="1"/>
          </p:cNvSpPr>
          <p:nvPr>
            <p:ph idx="1"/>
          </p:nvPr>
        </p:nvSpPr>
        <p:spPr>
          <a:xfrm>
            <a:off x="457308" y="1447852"/>
            <a:ext cx="8578742" cy="4114800"/>
          </a:xfrm>
        </p:spPr>
        <p:txBody>
          <a:bodyPr>
            <a:normAutofit fontScale="77500" lnSpcReduction="20000"/>
          </a:bodyPr>
          <a:lstStyle/>
          <a:p>
            <a:pPr eaLnBrk="1" hangingPunct="1">
              <a:lnSpc>
                <a:spcPct val="140000"/>
              </a:lnSpc>
              <a:defRPr/>
            </a:pPr>
            <a:r>
              <a:rPr lang="zh-CN" altLang="en-US" sz="2800" b="1" dirty="0">
                <a:ea typeface="楷体_GB2312" pitchFamily="49" charset="-122"/>
              </a:rPr>
              <a:t>使用教材：</a:t>
            </a:r>
            <a:r>
              <a:rPr lang="zh-CN" altLang="en-US" sz="2800" dirty="0">
                <a:ea typeface="楷体_GB2312" pitchFamily="49" charset="-122"/>
              </a:rPr>
              <a:t>不指定，以</a:t>
            </a:r>
            <a:r>
              <a:rPr lang="en-US" altLang="zh-CN" sz="2800" dirty="0">
                <a:ea typeface="楷体_GB2312" pitchFamily="49" charset="-122"/>
              </a:rPr>
              <a:t>PPT</a:t>
            </a:r>
            <a:r>
              <a:rPr lang="zh-CN" altLang="en-US" sz="2800" dirty="0">
                <a:ea typeface="楷体_GB2312" pitchFamily="49" charset="-122"/>
              </a:rPr>
              <a:t>为主要参考资料，辅以各种网上教程、案例、社区、博客等。每次上机实习内容均有操作手册提供（见</a:t>
            </a:r>
            <a:r>
              <a:rPr lang="en-US" altLang="zh-CN" sz="2800" dirty="0">
                <a:ea typeface="楷体_GB2312" pitchFamily="49" charset="-122"/>
              </a:rPr>
              <a:t>QQ</a:t>
            </a:r>
            <a:r>
              <a:rPr lang="zh-CN" altLang="en-US" sz="2800" dirty="0">
                <a:ea typeface="楷体_GB2312" pitchFamily="49" charset="-122"/>
              </a:rPr>
              <a:t>群）</a:t>
            </a:r>
            <a:endParaRPr lang="en-US" altLang="zh-CN" sz="2800" dirty="0">
              <a:ea typeface="楷体_GB2312" pitchFamily="49" charset="-122"/>
            </a:endParaRPr>
          </a:p>
          <a:p>
            <a:pPr eaLnBrk="1" hangingPunct="1">
              <a:lnSpc>
                <a:spcPct val="140000"/>
              </a:lnSpc>
              <a:defRPr/>
            </a:pPr>
            <a:r>
              <a:rPr lang="en-US" altLang="zh-CN" sz="2800" dirty="0"/>
              <a:t>《Linux</a:t>
            </a:r>
            <a:r>
              <a:rPr lang="zh-CN" altLang="en-US" sz="2800" dirty="0"/>
              <a:t>系统应用与开发教程</a:t>
            </a:r>
            <a:r>
              <a:rPr lang="en-US" altLang="zh-CN" sz="2800" dirty="0"/>
              <a:t>》</a:t>
            </a:r>
            <a:r>
              <a:rPr lang="zh-CN" altLang="en-US" sz="2800" dirty="0"/>
              <a:t>，邝颖杰编著，人民邮电出版社，</a:t>
            </a:r>
            <a:r>
              <a:rPr lang="en-US" altLang="zh-CN" sz="2800" dirty="0"/>
              <a:t>2016. </a:t>
            </a:r>
          </a:p>
          <a:p>
            <a:pPr eaLnBrk="1" hangingPunct="1">
              <a:lnSpc>
                <a:spcPct val="140000"/>
              </a:lnSpc>
              <a:defRPr/>
            </a:pPr>
            <a:r>
              <a:rPr lang="zh-CN" altLang="en-US" sz="2800" b="1" dirty="0">
                <a:ea typeface="楷体_GB2312" pitchFamily="49" charset="-122"/>
              </a:rPr>
              <a:t>作业：</a:t>
            </a:r>
            <a:r>
              <a:rPr lang="zh-CN" altLang="en-US" sz="2800" dirty="0"/>
              <a:t>课后布置练习、上机实习操作</a:t>
            </a:r>
            <a:endParaRPr lang="en-US" altLang="zh-CN" sz="2800" dirty="0"/>
          </a:p>
          <a:p>
            <a:pPr eaLnBrk="1" hangingPunct="1">
              <a:lnSpc>
                <a:spcPct val="140000"/>
              </a:lnSpc>
              <a:spcBef>
                <a:spcPts val="1800"/>
              </a:spcBef>
              <a:defRPr/>
            </a:pPr>
            <a:r>
              <a:rPr lang="zh-CN" altLang="en-US" sz="2800" b="1" dirty="0">
                <a:ea typeface="楷体_GB2312" pitchFamily="49" charset="-122"/>
              </a:rPr>
              <a:t>课程成绩：平时成绩*</a:t>
            </a:r>
            <a:r>
              <a:rPr lang="en-US" altLang="zh-CN" sz="2800" b="1" dirty="0">
                <a:solidFill>
                  <a:srgbClr val="FF0000"/>
                </a:solidFill>
                <a:ea typeface="楷体_GB2312" pitchFamily="49" charset="-122"/>
              </a:rPr>
              <a:t>40%</a:t>
            </a:r>
            <a:r>
              <a:rPr lang="en-US" altLang="zh-CN" sz="2800" b="1" dirty="0">
                <a:ea typeface="楷体_GB2312" pitchFamily="49" charset="-122"/>
              </a:rPr>
              <a:t>+</a:t>
            </a:r>
            <a:r>
              <a:rPr lang="zh-CN" altLang="en-US" sz="2800" b="1" dirty="0">
                <a:ea typeface="楷体_GB2312" pitchFamily="49" charset="-122"/>
              </a:rPr>
              <a:t>期末报告*</a:t>
            </a:r>
            <a:r>
              <a:rPr lang="en-US" altLang="zh-CN" sz="2800" b="1" dirty="0">
                <a:solidFill>
                  <a:srgbClr val="FF0000"/>
                </a:solidFill>
                <a:ea typeface="楷体_GB2312" pitchFamily="49" charset="-122"/>
              </a:rPr>
              <a:t>60%</a:t>
            </a:r>
          </a:p>
          <a:p>
            <a:pPr marL="0" indent="0" eaLnBrk="1" hangingPunct="1">
              <a:lnSpc>
                <a:spcPct val="140000"/>
              </a:lnSpc>
              <a:spcBef>
                <a:spcPts val="1800"/>
              </a:spcBef>
              <a:buFontTx/>
              <a:buNone/>
              <a:defRPr/>
            </a:pPr>
            <a:r>
              <a:rPr lang="en-US" altLang="zh-CN" sz="2800" b="1" dirty="0">
                <a:ea typeface="楷体_GB2312" pitchFamily="49" charset="-122"/>
              </a:rPr>
              <a:t>                                  </a:t>
            </a:r>
            <a:endParaRPr lang="zh-CN" alt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2.5 Linux</a:t>
            </a:r>
            <a:r>
              <a:rPr lang="zh-CN" altLang="en-US" dirty="0">
                <a:solidFill>
                  <a:schemeClr val="bg1"/>
                </a:solidFill>
              </a:rPr>
              <a:t>的发展</a:t>
            </a:r>
          </a:p>
        </p:txBody>
      </p:sp>
      <p:sp>
        <p:nvSpPr>
          <p:cNvPr id="5" name="内容占位符 2"/>
          <p:cNvSpPr>
            <a:spLocks noGrp="1"/>
          </p:cNvSpPr>
          <p:nvPr>
            <p:ph idx="1"/>
          </p:nvPr>
        </p:nvSpPr>
        <p:spPr>
          <a:xfrm>
            <a:off x="457308" y="1371654"/>
            <a:ext cx="8686692" cy="4267088"/>
          </a:xfrm>
        </p:spPr>
        <p:txBody>
          <a:bodyPr/>
          <a:lstStyle/>
          <a:p>
            <a:pPr marL="288925" indent="-288925" defTabSz="814388">
              <a:lnSpc>
                <a:spcPct val="150000"/>
              </a:lnSpc>
              <a:spcBef>
                <a:spcPts val="1800"/>
              </a:spcBef>
              <a:buClr>
                <a:srgbClr val="FF0000"/>
              </a:buClr>
              <a:buFont typeface="Wingdings" pitchFamily="2" charset="2"/>
              <a:buChar char="v"/>
            </a:pPr>
            <a:r>
              <a:rPr lang="zh-CN" altLang="en-US" sz="2800" b="1" dirty="0">
                <a:solidFill>
                  <a:srgbClr val="000000"/>
                </a:solidFill>
                <a:latin typeface="隶书" pitchFamily="49" charset="-122"/>
                <a:ea typeface="楷体_GB2312"/>
              </a:rPr>
              <a:t>符合 </a:t>
            </a:r>
            <a:r>
              <a:rPr lang="en-US" altLang="zh-CN" sz="2800" b="1" dirty="0">
                <a:solidFill>
                  <a:srgbClr val="000000"/>
                </a:solidFill>
                <a:latin typeface="隶书" pitchFamily="49" charset="-122"/>
                <a:ea typeface="楷体_GB2312"/>
              </a:rPr>
              <a:t>POSIX </a:t>
            </a:r>
            <a:r>
              <a:rPr lang="zh-CN" altLang="en-US" sz="2800" b="1" dirty="0">
                <a:solidFill>
                  <a:srgbClr val="000000"/>
                </a:solidFill>
                <a:latin typeface="隶书" pitchFamily="49" charset="-122"/>
                <a:ea typeface="楷体_GB2312"/>
              </a:rPr>
              <a:t>标准的操作系统内核、 </a:t>
            </a:r>
            <a:r>
              <a:rPr lang="en-US" altLang="zh-CN" sz="2800" b="1" dirty="0">
                <a:solidFill>
                  <a:srgbClr val="000000"/>
                </a:solidFill>
                <a:latin typeface="隶书" pitchFamily="49" charset="-122"/>
                <a:ea typeface="楷体_GB2312"/>
              </a:rPr>
              <a:t>Shell </a:t>
            </a:r>
            <a:r>
              <a:rPr lang="zh-CN" altLang="en-US" sz="2800" b="1" dirty="0">
                <a:solidFill>
                  <a:srgbClr val="000000"/>
                </a:solidFill>
                <a:latin typeface="隶书" pitchFamily="49" charset="-122"/>
                <a:ea typeface="楷体_GB2312"/>
              </a:rPr>
              <a:t>和外围工具。 </a:t>
            </a: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0000"/>
                </a:solidFill>
                <a:latin typeface="隶书" pitchFamily="49" charset="-122"/>
                <a:ea typeface="楷体_GB2312"/>
              </a:rPr>
              <a:t> </a:t>
            </a:r>
            <a:r>
              <a:rPr lang="en-US" altLang="zh-CN" sz="2800" b="1" dirty="0">
                <a:solidFill>
                  <a:srgbClr val="000000"/>
                </a:solidFill>
                <a:latin typeface="隶书" pitchFamily="49" charset="-122"/>
                <a:ea typeface="楷体_GB2312"/>
              </a:rPr>
              <a:t>C </a:t>
            </a:r>
            <a:r>
              <a:rPr lang="zh-CN" altLang="en-US" sz="2800" b="1" dirty="0">
                <a:solidFill>
                  <a:srgbClr val="000000"/>
                </a:solidFill>
                <a:latin typeface="隶书" pitchFamily="49" charset="-122"/>
                <a:ea typeface="楷体_GB2312"/>
              </a:rPr>
              <a:t>语言编译器和其他开发工具及函数库 </a:t>
            </a:r>
          </a:p>
          <a:p>
            <a:pPr marL="288925" indent="-288925" defTabSz="814388">
              <a:lnSpc>
                <a:spcPct val="150000"/>
              </a:lnSpc>
              <a:spcBef>
                <a:spcPct val="50000"/>
              </a:spcBef>
              <a:buClr>
                <a:srgbClr val="FF0000"/>
              </a:buClr>
              <a:buFont typeface="Wingdings" pitchFamily="2" charset="2"/>
              <a:buChar char="v"/>
            </a:pPr>
            <a:r>
              <a:rPr lang="en-US" altLang="zh-CN" sz="2800" b="1" dirty="0">
                <a:solidFill>
                  <a:srgbClr val="000000"/>
                </a:solidFill>
                <a:latin typeface="隶书" pitchFamily="49" charset="-122"/>
                <a:ea typeface="楷体_GB2312"/>
              </a:rPr>
              <a:t>X Window </a:t>
            </a:r>
            <a:r>
              <a:rPr lang="zh-CN" altLang="en-US" sz="2800" b="1" dirty="0">
                <a:solidFill>
                  <a:srgbClr val="000000"/>
                </a:solidFill>
                <a:latin typeface="隶书" pitchFamily="49" charset="-122"/>
                <a:ea typeface="楷体_GB2312"/>
              </a:rPr>
              <a:t>窗口系统 </a:t>
            </a: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0000"/>
                </a:solidFill>
                <a:latin typeface="隶书" pitchFamily="49" charset="-122"/>
                <a:ea typeface="楷体_GB2312"/>
              </a:rPr>
              <a:t>各种应用软件，包括字处理软件、图象处理软件等 </a:t>
            </a:r>
          </a:p>
        </p:txBody>
      </p:sp>
    </p:spTree>
    <p:extLst>
      <p:ext uri="{BB962C8B-B14F-4D97-AF65-F5344CB8AC3E}">
        <p14:creationId xmlns:p14="http://schemas.microsoft.com/office/powerpoint/2010/main" val="31268650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2.5 Linux</a:t>
            </a:r>
            <a:r>
              <a:rPr lang="zh-CN" altLang="en-US" dirty="0">
                <a:solidFill>
                  <a:schemeClr val="bg1"/>
                </a:solidFill>
              </a:rPr>
              <a:t>的发展</a:t>
            </a:r>
          </a:p>
        </p:txBody>
      </p:sp>
      <p:sp>
        <p:nvSpPr>
          <p:cNvPr id="5" name="内容占位符 2"/>
          <p:cNvSpPr>
            <a:spLocks noGrp="1"/>
          </p:cNvSpPr>
          <p:nvPr>
            <p:ph idx="1"/>
          </p:nvPr>
        </p:nvSpPr>
        <p:spPr>
          <a:xfrm>
            <a:off x="457308" y="1143060"/>
            <a:ext cx="8578742" cy="5562454"/>
          </a:xfrm>
        </p:spPr>
        <p:txBody>
          <a:bodyPr/>
          <a:lstStyle/>
          <a:p>
            <a:pPr marL="0" indent="0" eaLnBrk="1" hangingPunct="1">
              <a:lnSpc>
                <a:spcPct val="140000"/>
              </a:lnSpc>
              <a:spcBef>
                <a:spcPts val="1800"/>
              </a:spcBef>
              <a:buFontTx/>
              <a:buNone/>
              <a:defRPr/>
            </a:pPr>
            <a:r>
              <a:rPr lang="zh-CN" altLang="en-US" sz="2800" b="1" dirty="0">
                <a:ea typeface="楷体_GB2312" pitchFamily="49" charset="-122"/>
              </a:rPr>
              <a:t>开放与协作的开发模式：</a:t>
            </a:r>
            <a:endParaRPr lang="en-US" altLang="zh-CN" sz="2800" b="1" dirty="0">
              <a:ea typeface="楷体_GB2312" pitchFamily="49" charset="-122"/>
            </a:endParaRP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0000"/>
                </a:solidFill>
                <a:latin typeface="隶书" pitchFamily="49" charset="-122"/>
                <a:ea typeface="楷体_GB2312"/>
              </a:rPr>
              <a:t>世界各地软件爱好者集体智慧的结晶 </a:t>
            </a: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0000"/>
                </a:solidFill>
                <a:latin typeface="隶书" pitchFamily="49" charset="-122"/>
                <a:ea typeface="楷体_GB2312"/>
              </a:rPr>
              <a:t>提供源代码，遵守</a:t>
            </a:r>
            <a:r>
              <a:rPr lang="en-US" altLang="zh-CN" sz="2800" b="1" dirty="0">
                <a:solidFill>
                  <a:srgbClr val="000000"/>
                </a:solidFill>
                <a:latin typeface="隶书" pitchFamily="49" charset="-122"/>
                <a:ea typeface="楷体_GB2312"/>
              </a:rPr>
              <a:t>GPL</a:t>
            </a:r>
            <a:r>
              <a:rPr lang="zh-CN" altLang="en-US" sz="2800" b="1" dirty="0">
                <a:solidFill>
                  <a:srgbClr val="000000"/>
                </a:solidFill>
                <a:latin typeface="隶书" pitchFamily="49" charset="-122"/>
                <a:ea typeface="楷体_GB2312"/>
              </a:rPr>
              <a:t>。 </a:t>
            </a: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0000"/>
                </a:solidFill>
                <a:latin typeface="隶书" pitchFamily="49" charset="-122"/>
                <a:ea typeface="楷体_GB2312"/>
              </a:rPr>
              <a:t>经历了各种各样的测试与考验，软件的稳定性好。 </a:t>
            </a: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0000"/>
                </a:solidFill>
                <a:latin typeface="隶书" pitchFamily="49" charset="-122"/>
                <a:ea typeface="楷体_GB2312"/>
              </a:rPr>
              <a:t>开发人员凭兴趣去开发，热情高，具有创造性。 </a:t>
            </a:r>
          </a:p>
        </p:txBody>
      </p:sp>
    </p:spTree>
    <p:extLst>
      <p:ext uri="{BB962C8B-B14F-4D97-AF65-F5344CB8AC3E}">
        <p14:creationId xmlns:p14="http://schemas.microsoft.com/office/powerpoint/2010/main" val="19537747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2.5 Linux</a:t>
            </a:r>
            <a:r>
              <a:rPr lang="zh-CN" altLang="en-US" dirty="0">
                <a:solidFill>
                  <a:schemeClr val="bg1"/>
                </a:solidFill>
              </a:rPr>
              <a:t>的发展</a:t>
            </a:r>
          </a:p>
        </p:txBody>
      </p:sp>
      <p:sp>
        <p:nvSpPr>
          <p:cNvPr id="5" name="内容占位符 2"/>
          <p:cNvSpPr>
            <a:spLocks noGrp="1"/>
          </p:cNvSpPr>
          <p:nvPr>
            <p:ph idx="1"/>
          </p:nvPr>
        </p:nvSpPr>
        <p:spPr>
          <a:xfrm>
            <a:off x="457308" y="1143060"/>
            <a:ext cx="8838968" cy="5562454"/>
          </a:xfrm>
        </p:spPr>
        <p:txBody>
          <a:bodyPr/>
          <a:lstStyle/>
          <a:p>
            <a:pPr marL="0" indent="0" eaLnBrk="1" hangingPunct="1">
              <a:lnSpc>
                <a:spcPct val="140000"/>
              </a:lnSpc>
              <a:spcBef>
                <a:spcPts val="1800"/>
              </a:spcBef>
              <a:buFontTx/>
              <a:buNone/>
              <a:defRPr/>
            </a:pPr>
            <a:r>
              <a:rPr lang="en-US" altLang="zh-CN" sz="2800" b="1" dirty="0">
                <a:ea typeface="楷体_GB2312" pitchFamily="49" charset="-122"/>
              </a:rPr>
              <a:t>Linux</a:t>
            </a:r>
            <a:r>
              <a:rPr lang="zh-CN" altLang="en-US" sz="2800" b="1" dirty="0">
                <a:ea typeface="楷体_GB2312" pitchFamily="49" charset="-122"/>
              </a:rPr>
              <a:t>的优势：</a:t>
            </a:r>
            <a:endParaRPr lang="en-US" altLang="zh-CN" sz="2800" b="1" dirty="0">
              <a:ea typeface="楷体_GB2312" pitchFamily="49" charset="-122"/>
            </a:endParaRP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B0F0"/>
                </a:solidFill>
                <a:latin typeface="隶书" pitchFamily="49" charset="-122"/>
                <a:ea typeface="楷体_GB2312"/>
              </a:rPr>
              <a:t>功能齐全稳定</a:t>
            </a:r>
            <a:r>
              <a:rPr lang="en-US" altLang="zh-CN" sz="2800" b="1" dirty="0">
                <a:solidFill>
                  <a:srgbClr val="000000"/>
                </a:solidFill>
                <a:latin typeface="隶书" pitchFamily="49" charset="-122"/>
                <a:ea typeface="楷体_GB2312"/>
              </a:rPr>
              <a:t>—</a:t>
            </a:r>
            <a:r>
              <a:rPr lang="zh-CN" altLang="en-US" sz="2800" b="1" dirty="0">
                <a:solidFill>
                  <a:srgbClr val="000000"/>
                </a:solidFill>
                <a:latin typeface="隶书" pitchFamily="49" charset="-122"/>
                <a:ea typeface="楷体_GB2312"/>
              </a:rPr>
              <a:t>尤其在连续工作的服务器上表现明显</a:t>
            </a:r>
            <a:endParaRPr lang="en-US" altLang="zh-CN" sz="2800" b="1" dirty="0">
              <a:solidFill>
                <a:srgbClr val="000000"/>
              </a:solidFill>
              <a:latin typeface="隶书" pitchFamily="49" charset="-122"/>
              <a:ea typeface="楷体_GB2312"/>
            </a:endParaRP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00FF"/>
                </a:solidFill>
                <a:latin typeface="隶书" pitchFamily="49" charset="-122"/>
                <a:ea typeface="楷体_GB2312"/>
              </a:rPr>
              <a:t>开源</a:t>
            </a:r>
            <a:r>
              <a:rPr lang="en-US" altLang="zh-CN" sz="2800" b="1" dirty="0">
                <a:solidFill>
                  <a:srgbClr val="000000"/>
                </a:solidFill>
                <a:latin typeface="隶书" pitchFamily="49" charset="-122"/>
                <a:ea typeface="楷体_GB2312"/>
              </a:rPr>
              <a:t>—</a:t>
            </a:r>
            <a:r>
              <a:rPr lang="zh-CN" altLang="en-US" sz="2800" b="1" dirty="0">
                <a:solidFill>
                  <a:srgbClr val="000000"/>
                </a:solidFill>
                <a:latin typeface="隶书" pitchFamily="49" charset="-122"/>
                <a:ea typeface="楷体_GB2312"/>
              </a:rPr>
              <a:t>对政府</a:t>
            </a:r>
            <a:r>
              <a:rPr lang="en-US" altLang="zh-CN" sz="2800" b="1" dirty="0">
                <a:solidFill>
                  <a:srgbClr val="000000"/>
                </a:solidFill>
                <a:latin typeface="隶书" pitchFamily="49" charset="-122"/>
                <a:ea typeface="楷体_GB2312"/>
              </a:rPr>
              <a:t>,</a:t>
            </a:r>
            <a:r>
              <a:rPr lang="zh-CN" altLang="en-US" sz="2800" b="1" dirty="0">
                <a:solidFill>
                  <a:srgbClr val="000000"/>
                </a:solidFill>
                <a:latin typeface="隶书" pitchFamily="49" charset="-122"/>
                <a:ea typeface="楷体_GB2312"/>
              </a:rPr>
              <a:t>军事</a:t>
            </a:r>
            <a:r>
              <a:rPr lang="en-US" altLang="zh-CN" sz="2800" b="1" dirty="0">
                <a:solidFill>
                  <a:srgbClr val="000000"/>
                </a:solidFill>
                <a:latin typeface="隶书" pitchFamily="49" charset="-122"/>
                <a:ea typeface="楷体_GB2312"/>
              </a:rPr>
              <a:t>,</a:t>
            </a:r>
            <a:r>
              <a:rPr lang="zh-CN" altLang="en-US" sz="2800" b="1" dirty="0">
                <a:solidFill>
                  <a:srgbClr val="000000"/>
                </a:solidFill>
                <a:latin typeface="隶书" pitchFamily="49" charset="-122"/>
                <a:ea typeface="楷体_GB2312"/>
              </a:rPr>
              <a:t>金融等领域</a:t>
            </a:r>
            <a:r>
              <a:rPr lang="en-US" altLang="zh-CN" sz="2800" b="1" dirty="0">
                <a:solidFill>
                  <a:srgbClr val="000000"/>
                </a:solidFill>
                <a:latin typeface="隶书" pitchFamily="49" charset="-122"/>
                <a:ea typeface="楷体_GB2312"/>
              </a:rPr>
              <a:t>,</a:t>
            </a:r>
            <a:r>
              <a:rPr lang="zh-CN" altLang="en-US" sz="2800" b="1" dirty="0">
                <a:solidFill>
                  <a:srgbClr val="000000"/>
                </a:solidFill>
                <a:latin typeface="隶书" pitchFamily="49" charset="-122"/>
                <a:ea typeface="楷体_GB2312"/>
              </a:rPr>
              <a:t>更安全可靠</a:t>
            </a:r>
            <a:endParaRPr lang="en-US" altLang="zh-CN" sz="2800" b="1" dirty="0">
              <a:solidFill>
                <a:srgbClr val="000000"/>
              </a:solidFill>
              <a:latin typeface="隶书" pitchFamily="49" charset="-122"/>
              <a:ea typeface="楷体_GB2312"/>
            </a:endParaRP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B0F0"/>
                </a:solidFill>
                <a:latin typeface="隶书" pitchFamily="49" charset="-122"/>
                <a:ea typeface="楷体_GB2312"/>
              </a:rPr>
              <a:t>内核可定制</a:t>
            </a:r>
            <a:r>
              <a:rPr lang="en-US" altLang="zh-CN" sz="2800" b="1" dirty="0">
                <a:solidFill>
                  <a:srgbClr val="000000"/>
                </a:solidFill>
                <a:latin typeface="隶书" pitchFamily="49" charset="-122"/>
                <a:ea typeface="楷体_GB2312"/>
              </a:rPr>
              <a:t>—</a:t>
            </a:r>
            <a:r>
              <a:rPr lang="zh-CN" altLang="en-US" sz="2800" b="1" dirty="0">
                <a:solidFill>
                  <a:srgbClr val="000000"/>
                </a:solidFill>
                <a:latin typeface="隶书" pitchFamily="49" charset="-122"/>
                <a:ea typeface="楷体_GB2312"/>
              </a:rPr>
              <a:t>可移植性</a:t>
            </a:r>
            <a:r>
              <a:rPr lang="en-US" altLang="zh-CN" sz="2800" b="1" dirty="0">
                <a:solidFill>
                  <a:srgbClr val="000000"/>
                </a:solidFill>
                <a:latin typeface="隶书" pitchFamily="49" charset="-122"/>
                <a:ea typeface="楷体_GB2312"/>
              </a:rPr>
              <a:t>,</a:t>
            </a:r>
            <a:r>
              <a:rPr lang="zh-CN" altLang="en-US" sz="2800" b="1" dirty="0">
                <a:solidFill>
                  <a:srgbClr val="000000"/>
                </a:solidFill>
                <a:latin typeface="隶书" pitchFamily="49" charset="-122"/>
                <a:ea typeface="楷体_GB2312"/>
              </a:rPr>
              <a:t>兼容性强</a:t>
            </a:r>
            <a:endParaRPr lang="en-US" altLang="zh-CN" sz="2800" b="1" dirty="0">
              <a:solidFill>
                <a:srgbClr val="000000"/>
              </a:solidFill>
              <a:latin typeface="隶书" pitchFamily="49" charset="-122"/>
              <a:ea typeface="楷体_GB2312"/>
            </a:endParaRPr>
          </a:p>
          <a:p>
            <a:pPr marL="288925" indent="-288925" defTabSz="814388">
              <a:lnSpc>
                <a:spcPct val="150000"/>
              </a:lnSpc>
              <a:spcBef>
                <a:spcPct val="50000"/>
              </a:spcBef>
              <a:buClr>
                <a:srgbClr val="FF0000"/>
              </a:buClr>
              <a:buFont typeface="Wingdings" pitchFamily="2" charset="2"/>
              <a:buChar char="v"/>
            </a:pPr>
            <a:r>
              <a:rPr lang="en-US" altLang="zh-CN" sz="2800" b="1" dirty="0">
                <a:solidFill>
                  <a:srgbClr val="00B0F0"/>
                </a:solidFill>
                <a:latin typeface="隶书" pitchFamily="49" charset="-122"/>
                <a:ea typeface="楷体_GB2312"/>
              </a:rPr>
              <a:t>GUI</a:t>
            </a:r>
            <a:r>
              <a:rPr lang="zh-CN" altLang="en-US" sz="2800" b="1" dirty="0">
                <a:solidFill>
                  <a:srgbClr val="00B0F0"/>
                </a:solidFill>
                <a:latin typeface="隶书" pitchFamily="49" charset="-122"/>
                <a:ea typeface="楷体_GB2312"/>
              </a:rPr>
              <a:t>可选</a:t>
            </a:r>
            <a:r>
              <a:rPr lang="en-US" altLang="zh-CN" sz="2800" b="1" dirty="0">
                <a:solidFill>
                  <a:srgbClr val="000000"/>
                </a:solidFill>
                <a:latin typeface="隶书" pitchFamily="49" charset="-122"/>
                <a:ea typeface="楷体_GB2312"/>
              </a:rPr>
              <a:t>—</a:t>
            </a:r>
            <a:r>
              <a:rPr lang="zh-CN" altLang="en-US" sz="2800" b="1" dirty="0">
                <a:solidFill>
                  <a:srgbClr val="000000"/>
                </a:solidFill>
                <a:latin typeface="隶书" pitchFamily="49" charset="-122"/>
                <a:ea typeface="楷体_GB2312"/>
              </a:rPr>
              <a:t>有</a:t>
            </a:r>
            <a:r>
              <a:rPr lang="en-US" altLang="zh-CN" sz="2800" b="1" dirty="0">
                <a:solidFill>
                  <a:srgbClr val="000000"/>
                </a:solidFill>
                <a:latin typeface="隶书" pitchFamily="49" charset="-122"/>
                <a:ea typeface="楷体_GB2312"/>
              </a:rPr>
              <a:t>GUI,</a:t>
            </a:r>
            <a:r>
              <a:rPr lang="zh-CN" altLang="en-US" sz="2800" b="1" dirty="0">
                <a:solidFill>
                  <a:srgbClr val="000000"/>
                </a:solidFill>
                <a:latin typeface="隶书" pitchFamily="49" charset="-122"/>
                <a:ea typeface="楷体_GB2312"/>
              </a:rPr>
              <a:t>也有纯文本模式</a:t>
            </a:r>
            <a:endParaRPr lang="en-US" altLang="zh-CN" sz="2800" b="1" dirty="0">
              <a:solidFill>
                <a:srgbClr val="000000"/>
              </a:solidFill>
              <a:latin typeface="隶书" pitchFamily="49" charset="-122"/>
              <a:ea typeface="楷体_GB2312"/>
            </a:endParaRP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B0F0"/>
                </a:solidFill>
                <a:latin typeface="隶书" pitchFamily="49" charset="-122"/>
                <a:ea typeface="楷体_GB2312"/>
              </a:rPr>
              <a:t>便于远程管理</a:t>
            </a:r>
            <a:r>
              <a:rPr lang="en-US" altLang="zh-CN" sz="2800" b="1" dirty="0">
                <a:solidFill>
                  <a:srgbClr val="000000"/>
                </a:solidFill>
                <a:latin typeface="隶书" pitchFamily="49" charset="-122"/>
                <a:ea typeface="楷体_GB2312"/>
              </a:rPr>
              <a:t>—</a:t>
            </a:r>
            <a:r>
              <a:rPr lang="zh-CN" altLang="en-US" sz="2800" b="1" dirty="0">
                <a:solidFill>
                  <a:srgbClr val="000000"/>
                </a:solidFill>
                <a:latin typeface="隶书" pitchFamily="49" charset="-122"/>
                <a:ea typeface="楷体_GB2312"/>
              </a:rPr>
              <a:t>真正的多用户操作系统</a:t>
            </a:r>
            <a:endParaRPr lang="en-US" altLang="zh-CN" sz="2800" b="1" dirty="0">
              <a:solidFill>
                <a:srgbClr val="000000"/>
              </a:solidFill>
              <a:latin typeface="隶书" pitchFamily="49" charset="-122"/>
              <a:ea typeface="楷体_GB2312"/>
            </a:endParaRPr>
          </a:p>
        </p:txBody>
      </p:sp>
    </p:spTree>
    <p:extLst>
      <p:ext uri="{BB962C8B-B14F-4D97-AF65-F5344CB8AC3E}">
        <p14:creationId xmlns:p14="http://schemas.microsoft.com/office/powerpoint/2010/main" val="19346268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B3E472E3-6087-4E21-9E9A-DFF2E0AFBD00}"/>
              </a:ext>
            </a:extLst>
          </p:cNvPr>
          <p:cNvSpPr>
            <a:spLocks noGrp="1"/>
          </p:cNvSpPr>
          <p:nvPr>
            <p:ph type="title"/>
          </p:nvPr>
        </p:nvSpPr>
        <p:spPr>
          <a:xfrm>
            <a:off x="381110" y="0"/>
            <a:ext cx="8762889" cy="1325563"/>
          </a:xfrm>
        </p:spPr>
        <p:txBody>
          <a:bodyPr/>
          <a:lstStyle/>
          <a:p>
            <a:r>
              <a:rPr lang="en-US" altLang="zh-CN" dirty="0">
                <a:solidFill>
                  <a:schemeClr val="bg1"/>
                </a:solidFill>
              </a:rPr>
              <a:t>Linux</a:t>
            </a:r>
            <a:r>
              <a:rPr lang="zh-CN" altLang="en-US" dirty="0">
                <a:solidFill>
                  <a:schemeClr val="bg1"/>
                </a:solidFill>
              </a:rPr>
              <a:t>的应用领域</a:t>
            </a:r>
            <a:r>
              <a:rPr lang="en-US" altLang="zh-CN" dirty="0">
                <a:solidFill>
                  <a:schemeClr val="bg1"/>
                </a:solidFill>
              </a:rPr>
              <a:t>——</a:t>
            </a:r>
            <a:r>
              <a:rPr lang="zh-CN" altLang="en-US" dirty="0" smtClean="0">
                <a:solidFill>
                  <a:schemeClr val="bg1"/>
                </a:solidFill>
              </a:rPr>
              <a:t>服务器  </a:t>
            </a:r>
            <a:r>
              <a:rPr lang="en-US" altLang="zh-CN" dirty="0" smtClean="0">
                <a:solidFill>
                  <a:schemeClr val="bg1"/>
                </a:solidFill>
              </a:rPr>
              <a:t>www.netcraft.com</a:t>
            </a:r>
            <a:endParaRPr lang="zh-CN" altLang="en-US" dirty="0">
              <a:solidFill>
                <a:schemeClr val="bg1"/>
              </a:solidFill>
            </a:endParaRPr>
          </a:p>
        </p:txBody>
      </p:sp>
      <p:sp>
        <p:nvSpPr>
          <p:cNvPr id="3" name="内容占位符 2">
            <a:extLst>
              <a:ext uri="{FF2B5EF4-FFF2-40B4-BE49-F238E27FC236}">
                <a16:creationId xmlns:a16="http://schemas.microsoft.com/office/drawing/2014/main" xmlns="" id="{CD6B4472-0EE9-4D53-A210-585D052DE74E}"/>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xmlns="" id="{F3CCD31D-5ADC-48D6-A739-6220FE3782B3}"/>
              </a:ext>
            </a:extLst>
          </p:cNvPr>
          <p:cNvPicPr>
            <a:picLocks noChangeAspect="1"/>
          </p:cNvPicPr>
          <p:nvPr/>
        </p:nvPicPr>
        <p:blipFill rotWithShape="1">
          <a:blip r:embed="rId2"/>
          <a:srcRect l="-134" r="134" b="3374"/>
          <a:stretch/>
        </p:blipFill>
        <p:spPr>
          <a:xfrm>
            <a:off x="0" y="1017219"/>
            <a:ext cx="9144000" cy="5890333"/>
          </a:xfrm>
          <a:prstGeom prst="rect">
            <a:avLst/>
          </a:prstGeom>
        </p:spPr>
      </p:pic>
      <p:sp>
        <p:nvSpPr>
          <p:cNvPr id="6" name="矩形 5">
            <a:extLst>
              <a:ext uri="{FF2B5EF4-FFF2-40B4-BE49-F238E27FC236}">
                <a16:creationId xmlns:a16="http://schemas.microsoft.com/office/drawing/2014/main" xmlns="" id="{DD9E4998-5224-4640-A39F-E4B1286BDCF8}"/>
              </a:ext>
            </a:extLst>
          </p:cNvPr>
          <p:cNvSpPr/>
          <p:nvPr/>
        </p:nvSpPr>
        <p:spPr bwMode="auto">
          <a:xfrm>
            <a:off x="6248356" y="2971812"/>
            <a:ext cx="2362138" cy="990574"/>
          </a:xfrm>
          <a:prstGeom prst="rect">
            <a:avLst/>
          </a:prstGeom>
          <a:noFill/>
          <a:ln>
            <a:solidFill>
              <a:srgbClr val="FF0000"/>
            </a:solid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Tree>
    <p:extLst>
      <p:ext uri="{BB962C8B-B14F-4D97-AF65-F5344CB8AC3E}">
        <p14:creationId xmlns:p14="http://schemas.microsoft.com/office/powerpoint/2010/main" val="32198208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198AB23-47BE-4F3E-A08E-51CA581366E2}"/>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xmlns="" id="{407E8C4F-DE1E-4A63-9827-78DC5E7241A4}"/>
              </a:ext>
            </a:extLst>
          </p:cNvPr>
          <p:cNvSpPr>
            <a:spLocks noGrp="1"/>
          </p:cNvSpPr>
          <p:nvPr>
            <p:ph idx="1"/>
          </p:nvPr>
        </p:nvSpPr>
        <p:spPr/>
        <p:txBody>
          <a:bodyPr/>
          <a:lstStyle/>
          <a:p>
            <a:endParaRPr lang="zh-CN" altLang="en-US"/>
          </a:p>
        </p:txBody>
      </p:sp>
      <p:pic>
        <p:nvPicPr>
          <p:cNvPr id="4" name="图片 3">
            <a:extLst>
              <a:ext uri="{FF2B5EF4-FFF2-40B4-BE49-F238E27FC236}">
                <a16:creationId xmlns:a16="http://schemas.microsoft.com/office/drawing/2014/main" xmlns="" id="{E9917E64-53F4-42BE-8C8A-612B28201755}"/>
              </a:ext>
            </a:extLst>
          </p:cNvPr>
          <p:cNvPicPr>
            <a:picLocks noChangeAspect="1"/>
          </p:cNvPicPr>
          <p:nvPr/>
        </p:nvPicPr>
        <p:blipFill rotWithShape="1">
          <a:blip r:embed="rId3"/>
          <a:srcRect t="-2500" b="2500"/>
          <a:stretch/>
        </p:blipFill>
        <p:spPr>
          <a:xfrm>
            <a:off x="0" y="381000"/>
            <a:ext cx="9144000" cy="6096000"/>
          </a:xfrm>
          <a:prstGeom prst="rect">
            <a:avLst/>
          </a:prstGeom>
        </p:spPr>
      </p:pic>
    </p:spTree>
    <p:extLst>
      <p:ext uri="{BB962C8B-B14F-4D97-AF65-F5344CB8AC3E}">
        <p14:creationId xmlns:p14="http://schemas.microsoft.com/office/powerpoint/2010/main" val="12162862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83BD8E2-F072-4824-94EA-41AA9AE01602}"/>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xmlns="" id="{F32BB914-2435-400E-ADC5-84E43B4BF24D}"/>
              </a:ext>
            </a:extLst>
          </p:cNvPr>
          <p:cNvSpPr>
            <a:spLocks noGrp="1"/>
          </p:cNvSpPr>
          <p:nvPr>
            <p:ph idx="1"/>
          </p:nvPr>
        </p:nvSpPr>
        <p:spPr/>
        <p:txBody>
          <a:bodyPr/>
          <a:lstStyle/>
          <a:p>
            <a:endParaRPr lang="zh-CN" altLang="en-US"/>
          </a:p>
        </p:txBody>
      </p:sp>
      <p:pic>
        <p:nvPicPr>
          <p:cNvPr id="6" name="图片 5">
            <a:extLst>
              <a:ext uri="{FF2B5EF4-FFF2-40B4-BE49-F238E27FC236}">
                <a16:creationId xmlns:a16="http://schemas.microsoft.com/office/drawing/2014/main" xmlns="" id="{F912C97D-E2D7-430D-B4CD-77BA4D1B268F}"/>
              </a:ext>
            </a:extLst>
          </p:cNvPr>
          <p:cNvPicPr>
            <a:picLocks noChangeAspect="1"/>
          </p:cNvPicPr>
          <p:nvPr/>
        </p:nvPicPr>
        <p:blipFill>
          <a:blip r:embed="rId2"/>
          <a:stretch>
            <a:fillRect/>
          </a:stretch>
        </p:blipFill>
        <p:spPr>
          <a:xfrm>
            <a:off x="0" y="365126"/>
            <a:ext cx="8989431" cy="6281651"/>
          </a:xfrm>
          <a:prstGeom prst="rect">
            <a:avLst/>
          </a:prstGeom>
        </p:spPr>
      </p:pic>
    </p:spTree>
    <p:extLst>
      <p:ext uri="{BB962C8B-B14F-4D97-AF65-F5344CB8AC3E}">
        <p14:creationId xmlns:p14="http://schemas.microsoft.com/office/powerpoint/2010/main" val="9749620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1F92FBD-54E6-46E3-B83A-EF2958FD9181}"/>
              </a:ext>
            </a:extLst>
          </p:cNvPr>
          <p:cNvSpPr>
            <a:spLocks noGrp="1"/>
          </p:cNvSpPr>
          <p:nvPr>
            <p:ph type="title"/>
          </p:nvPr>
        </p:nvSpPr>
        <p:spPr>
          <a:xfrm>
            <a:off x="228507" y="76288"/>
            <a:ext cx="7886700" cy="1325563"/>
          </a:xfrm>
        </p:spPr>
        <p:txBody>
          <a:bodyPr/>
          <a:lstStyle/>
          <a:p>
            <a:endParaRPr lang="zh-CN" altLang="en-US" dirty="0"/>
          </a:p>
        </p:txBody>
      </p:sp>
      <p:pic>
        <p:nvPicPr>
          <p:cNvPr id="5" name="内容占位符 4">
            <a:extLst>
              <a:ext uri="{FF2B5EF4-FFF2-40B4-BE49-F238E27FC236}">
                <a16:creationId xmlns:a16="http://schemas.microsoft.com/office/drawing/2014/main" xmlns="" id="{2D669115-957B-4633-8E41-3A3FFA15A21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0694" y="1143060"/>
            <a:ext cx="7086414" cy="5169741"/>
          </a:xfrm>
        </p:spPr>
      </p:pic>
    </p:spTree>
    <p:extLst>
      <p:ext uri="{BB962C8B-B14F-4D97-AF65-F5344CB8AC3E}">
        <p14:creationId xmlns:p14="http://schemas.microsoft.com/office/powerpoint/2010/main" val="100619042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9209649-4CD6-44B2-BB72-3C453C5538A8}"/>
              </a:ext>
            </a:extLst>
          </p:cNvPr>
          <p:cNvSpPr>
            <a:spLocks noGrp="1"/>
          </p:cNvSpPr>
          <p:nvPr>
            <p:ph type="title"/>
          </p:nvPr>
        </p:nvSpPr>
        <p:spPr>
          <a:xfrm>
            <a:off x="381110" y="152486"/>
            <a:ext cx="7886700" cy="1325563"/>
          </a:xfrm>
        </p:spPr>
        <p:txBody>
          <a:bodyPr/>
          <a:lstStyle/>
          <a:p>
            <a:r>
              <a:rPr lang="en-US" altLang="zh-CN" dirty="0">
                <a:solidFill>
                  <a:schemeClr val="bg1"/>
                </a:solidFill>
              </a:rPr>
              <a:t>Linux</a:t>
            </a:r>
            <a:r>
              <a:rPr lang="zh-CN" altLang="en-US" dirty="0">
                <a:solidFill>
                  <a:schemeClr val="bg1"/>
                </a:solidFill>
              </a:rPr>
              <a:t>的应用领域</a:t>
            </a:r>
            <a:r>
              <a:rPr lang="en-US" altLang="zh-CN" dirty="0">
                <a:solidFill>
                  <a:schemeClr val="bg1"/>
                </a:solidFill>
              </a:rPr>
              <a:t>——</a:t>
            </a:r>
            <a:r>
              <a:rPr lang="zh-CN" altLang="en-US" dirty="0">
                <a:solidFill>
                  <a:schemeClr val="bg1"/>
                </a:solidFill>
              </a:rPr>
              <a:t>嵌入式</a:t>
            </a:r>
          </a:p>
        </p:txBody>
      </p:sp>
      <p:sp>
        <p:nvSpPr>
          <p:cNvPr id="3" name="内容占位符 2">
            <a:extLst>
              <a:ext uri="{FF2B5EF4-FFF2-40B4-BE49-F238E27FC236}">
                <a16:creationId xmlns:a16="http://schemas.microsoft.com/office/drawing/2014/main" xmlns="" id="{4D27BE90-71AF-48A2-BE66-B9473B257A44}"/>
              </a:ext>
            </a:extLst>
          </p:cNvPr>
          <p:cNvSpPr>
            <a:spLocks noGrp="1"/>
          </p:cNvSpPr>
          <p:nvPr>
            <p:ph idx="1"/>
          </p:nvPr>
        </p:nvSpPr>
        <p:spPr/>
        <p:txBody>
          <a:bodyPr>
            <a:normAutofit/>
          </a:bodyPr>
          <a:lstStyle/>
          <a:p>
            <a:r>
              <a:rPr lang="zh-CN" altLang="en-US" sz="2800" b="1" dirty="0"/>
              <a:t>手机，平板</a:t>
            </a:r>
            <a:r>
              <a:rPr lang="en-US" altLang="zh-CN" sz="2800" b="1" dirty="0"/>
              <a:t>:</a:t>
            </a:r>
            <a:r>
              <a:rPr lang="zh-CN" altLang="en-US" sz="2800" dirty="0"/>
              <a:t>    安卓，</a:t>
            </a:r>
            <a:r>
              <a:rPr lang="en-US" altLang="zh-CN" sz="2800" dirty="0"/>
              <a:t>IOS</a:t>
            </a:r>
          </a:p>
          <a:p>
            <a:endParaRPr lang="en-US" altLang="zh-CN" sz="2800" b="1" dirty="0"/>
          </a:p>
          <a:p>
            <a:r>
              <a:rPr lang="zh-CN" altLang="en-US" sz="2800" b="1" dirty="0"/>
              <a:t>智能家电：</a:t>
            </a:r>
            <a:r>
              <a:rPr lang="zh-CN" altLang="en-US" sz="2800" dirty="0"/>
              <a:t>机顶盒，游戏机，智能卡</a:t>
            </a:r>
          </a:p>
        </p:txBody>
      </p:sp>
    </p:spTree>
    <p:extLst>
      <p:ext uri="{BB962C8B-B14F-4D97-AF65-F5344CB8AC3E}">
        <p14:creationId xmlns:p14="http://schemas.microsoft.com/office/powerpoint/2010/main" val="335302959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2.6 Linux</a:t>
            </a:r>
            <a:r>
              <a:rPr lang="zh-CN" altLang="en-US" dirty="0">
                <a:solidFill>
                  <a:schemeClr val="bg1"/>
                </a:solidFill>
              </a:rPr>
              <a:t>内核</a:t>
            </a:r>
          </a:p>
        </p:txBody>
      </p:sp>
      <p:sp>
        <p:nvSpPr>
          <p:cNvPr id="5" name="内容占位符 2"/>
          <p:cNvSpPr>
            <a:spLocks noGrp="1"/>
          </p:cNvSpPr>
          <p:nvPr>
            <p:ph idx="1"/>
          </p:nvPr>
        </p:nvSpPr>
        <p:spPr>
          <a:xfrm>
            <a:off x="457308" y="1143060"/>
            <a:ext cx="8578742" cy="5562454"/>
          </a:xfrm>
        </p:spPr>
        <p:txBody>
          <a:bodyPr/>
          <a:lstStyle/>
          <a:p>
            <a:pPr marL="288925" indent="-288925" defTabSz="814388">
              <a:lnSpc>
                <a:spcPct val="150000"/>
              </a:lnSpc>
              <a:spcBef>
                <a:spcPts val="600"/>
              </a:spcBef>
              <a:buClr>
                <a:srgbClr val="FF0000"/>
              </a:buClr>
              <a:buFont typeface="Wingdings" pitchFamily="2" charset="2"/>
              <a:buChar char="v"/>
            </a:pPr>
            <a:r>
              <a:rPr lang="en-US" altLang="zh-CN" sz="2800" b="1" dirty="0">
                <a:solidFill>
                  <a:srgbClr val="000000"/>
                </a:solidFill>
                <a:latin typeface="隶书" pitchFamily="49" charset="-122"/>
                <a:ea typeface="楷体_GB2312"/>
              </a:rPr>
              <a:t>Linus</a:t>
            </a:r>
            <a:r>
              <a:rPr lang="zh-CN" altLang="en-US" sz="2800" b="1" dirty="0">
                <a:solidFill>
                  <a:srgbClr val="000000"/>
                </a:solidFill>
                <a:latin typeface="隶书" pitchFamily="49" charset="-122"/>
                <a:ea typeface="楷体_GB2312"/>
              </a:rPr>
              <a:t>领导下的开发小组开发出的系统内核 </a:t>
            </a: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0000"/>
                </a:solidFill>
                <a:latin typeface="隶书" pitchFamily="49" charset="-122"/>
                <a:ea typeface="楷体_GB2312"/>
              </a:rPr>
              <a:t>是所有</a:t>
            </a:r>
            <a:r>
              <a:rPr lang="en-US" altLang="zh-CN" sz="2800" b="1" dirty="0">
                <a:solidFill>
                  <a:srgbClr val="000000"/>
                </a:solidFill>
                <a:latin typeface="隶书" pitchFamily="49" charset="-122"/>
                <a:ea typeface="楷体_GB2312"/>
              </a:rPr>
              <a:t>Linux </a:t>
            </a:r>
            <a:r>
              <a:rPr lang="zh-CN" altLang="en-US" sz="2800" b="1" dirty="0">
                <a:solidFill>
                  <a:srgbClr val="000000"/>
                </a:solidFill>
                <a:latin typeface="隶书" pitchFamily="49" charset="-122"/>
                <a:ea typeface="楷体_GB2312"/>
              </a:rPr>
              <a:t>发布版本的核心 </a:t>
            </a: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0000"/>
                </a:solidFill>
                <a:latin typeface="隶书" pitchFamily="49" charset="-122"/>
                <a:ea typeface="楷体_GB2312"/>
              </a:rPr>
              <a:t>内核开发人员一般在百人以上，任何自由程序员都可以提交自己的修改工作。 </a:t>
            </a: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0000"/>
                </a:solidFill>
                <a:latin typeface="隶书" pitchFamily="49" charset="-122"/>
                <a:ea typeface="楷体_GB2312"/>
              </a:rPr>
              <a:t>采用邮件列表来进行项目管理、交流、错误报告</a:t>
            </a:r>
          </a:p>
          <a:p>
            <a:pPr marL="288925" indent="-288925" defTabSz="814388">
              <a:lnSpc>
                <a:spcPct val="150000"/>
              </a:lnSpc>
              <a:spcBef>
                <a:spcPct val="50000"/>
              </a:spcBef>
              <a:buClr>
                <a:srgbClr val="FF0000"/>
              </a:buClr>
              <a:buFont typeface="Wingdings" pitchFamily="2" charset="2"/>
              <a:buChar char="v"/>
            </a:pPr>
            <a:r>
              <a:rPr lang="zh-CN" altLang="en-US" sz="2800" b="1" dirty="0">
                <a:solidFill>
                  <a:srgbClr val="000000"/>
                </a:solidFill>
                <a:latin typeface="隶书" pitchFamily="49" charset="-122"/>
                <a:ea typeface="楷体_GB2312"/>
              </a:rPr>
              <a:t>有大量的用户进行测试，正式发布的代码质量高  </a:t>
            </a:r>
          </a:p>
        </p:txBody>
      </p:sp>
    </p:spTree>
    <p:extLst>
      <p:ext uri="{BB962C8B-B14F-4D97-AF65-F5344CB8AC3E}">
        <p14:creationId xmlns:p14="http://schemas.microsoft.com/office/powerpoint/2010/main" val="12565743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2.6 Linux</a:t>
            </a:r>
            <a:r>
              <a:rPr lang="zh-CN" altLang="en-US" dirty="0">
                <a:solidFill>
                  <a:schemeClr val="bg1"/>
                </a:solidFill>
              </a:rPr>
              <a:t>内核</a:t>
            </a:r>
          </a:p>
        </p:txBody>
      </p:sp>
      <p:sp>
        <p:nvSpPr>
          <p:cNvPr id="5" name="内容占位符 2"/>
          <p:cNvSpPr>
            <a:spLocks noGrp="1"/>
          </p:cNvSpPr>
          <p:nvPr>
            <p:ph idx="1"/>
          </p:nvPr>
        </p:nvSpPr>
        <p:spPr>
          <a:xfrm>
            <a:off x="457308" y="1143060"/>
            <a:ext cx="8578742" cy="5562454"/>
          </a:xfrm>
        </p:spPr>
        <p:txBody>
          <a:bodyPr/>
          <a:lstStyle/>
          <a:p>
            <a:pPr marL="0" indent="0" eaLnBrk="1" hangingPunct="1">
              <a:lnSpc>
                <a:spcPct val="140000"/>
              </a:lnSpc>
              <a:spcBef>
                <a:spcPts val="1800"/>
              </a:spcBef>
              <a:buFontTx/>
              <a:buNone/>
              <a:defRPr/>
            </a:pPr>
            <a:r>
              <a:rPr lang="zh-CN" altLang="en-US" sz="2800" b="1" dirty="0">
                <a:ea typeface="楷体_GB2312" pitchFamily="49" charset="-122"/>
              </a:rPr>
              <a:t>整个系统的核心</a:t>
            </a:r>
            <a:r>
              <a:rPr lang="en-US" altLang="zh-CN" sz="2800" b="1" dirty="0">
                <a:ea typeface="楷体_GB2312" pitchFamily="49" charset="-122"/>
              </a:rPr>
              <a:t>--</a:t>
            </a:r>
            <a:r>
              <a:rPr lang="zh-CN" altLang="en-US" sz="2800" b="1" dirty="0">
                <a:ea typeface="楷体_GB2312" pitchFamily="49" charset="-122"/>
              </a:rPr>
              <a:t>内核</a:t>
            </a:r>
            <a:endParaRPr lang="en-US" altLang="zh-CN" sz="2800" b="1" dirty="0">
              <a:ea typeface="楷体_GB2312" pitchFamily="49" charset="-122"/>
            </a:endParaRPr>
          </a:p>
        </p:txBody>
      </p:sp>
      <p:sp>
        <p:nvSpPr>
          <p:cNvPr id="4" name="Text Box 12"/>
          <p:cNvSpPr txBox="1">
            <a:spLocks noChangeArrowheads="1"/>
          </p:cNvSpPr>
          <p:nvPr/>
        </p:nvSpPr>
        <p:spPr bwMode="auto">
          <a:xfrm>
            <a:off x="1949450" y="5940347"/>
            <a:ext cx="3968750" cy="460375"/>
          </a:xfrm>
          <a:prstGeom prst="rect">
            <a:avLst/>
          </a:prstGeom>
          <a:solidFill>
            <a:schemeClr val="accent1"/>
          </a:solidFill>
          <a:ln w="9525">
            <a:solidFill>
              <a:srgbClr val="000000"/>
            </a:solidFill>
            <a:miter lim="800000"/>
            <a:headEnd/>
            <a:tailEnd/>
          </a:ln>
        </p:spPr>
        <p:txBody>
          <a:bodyPr/>
          <a:lstStyle/>
          <a:p>
            <a:pPr algn="ctr" eaLnBrk="0" hangingPunct="0"/>
            <a:r>
              <a:rPr lang="zh-CN" altLang="en-US" sz="2000" b="1">
                <a:solidFill>
                  <a:schemeClr val="bg1"/>
                </a:solidFill>
                <a:latin typeface="Times New Roman" pitchFamily="18" charset="0"/>
              </a:rPr>
              <a:t>硬件</a:t>
            </a:r>
          </a:p>
        </p:txBody>
      </p:sp>
      <p:sp>
        <p:nvSpPr>
          <p:cNvPr id="6" name="Text Box 13"/>
          <p:cNvSpPr txBox="1">
            <a:spLocks noChangeArrowheads="1"/>
          </p:cNvSpPr>
          <p:nvPr/>
        </p:nvSpPr>
        <p:spPr bwMode="auto">
          <a:xfrm>
            <a:off x="1449388" y="3482897"/>
            <a:ext cx="5210175" cy="460375"/>
          </a:xfrm>
          <a:prstGeom prst="rect">
            <a:avLst/>
          </a:prstGeom>
          <a:solidFill>
            <a:srgbClr val="FFFFFF"/>
          </a:solidFill>
          <a:ln w="9525">
            <a:solidFill>
              <a:srgbClr val="000000"/>
            </a:solidFill>
            <a:miter lim="800000"/>
            <a:headEnd/>
            <a:tailEnd/>
          </a:ln>
        </p:spPr>
        <p:txBody>
          <a:bodyPr/>
          <a:lstStyle/>
          <a:p>
            <a:pPr algn="ctr" eaLnBrk="0" hangingPunct="0"/>
            <a:r>
              <a:rPr lang="zh-CN" altLang="en-US" sz="1000">
                <a:latin typeface="Times New Roman" pitchFamily="18" charset="0"/>
              </a:rPr>
              <a:t>系统调用接口</a:t>
            </a:r>
          </a:p>
        </p:txBody>
      </p:sp>
      <p:sp>
        <p:nvSpPr>
          <p:cNvPr id="7" name="Text Box 14"/>
          <p:cNvSpPr txBox="1">
            <a:spLocks noChangeArrowheads="1"/>
          </p:cNvSpPr>
          <p:nvPr/>
        </p:nvSpPr>
        <p:spPr bwMode="auto">
          <a:xfrm>
            <a:off x="4178300" y="4864022"/>
            <a:ext cx="249238" cy="6143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just" eaLnBrk="0" hangingPunct="0"/>
            <a:endParaRPr lang="zh-CN" altLang="zh-CN" sz="1000">
              <a:latin typeface="Times New Roman" pitchFamily="18" charset="0"/>
            </a:endParaRPr>
          </a:p>
        </p:txBody>
      </p:sp>
      <p:sp>
        <p:nvSpPr>
          <p:cNvPr id="8" name="Text Box 15"/>
          <p:cNvSpPr txBox="1">
            <a:spLocks noChangeArrowheads="1"/>
          </p:cNvSpPr>
          <p:nvPr/>
        </p:nvSpPr>
        <p:spPr bwMode="auto">
          <a:xfrm>
            <a:off x="1698625" y="1946197"/>
            <a:ext cx="1239838" cy="1074738"/>
          </a:xfrm>
          <a:prstGeom prst="rect">
            <a:avLst/>
          </a:prstGeom>
          <a:solidFill>
            <a:schemeClr val="accent1"/>
          </a:solidFill>
          <a:ln w="9525">
            <a:solidFill>
              <a:srgbClr val="000000"/>
            </a:solidFill>
            <a:miter lim="800000"/>
            <a:headEnd/>
            <a:tailEnd/>
          </a:ln>
        </p:spPr>
        <p:txBody>
          <a:bodyPr/>
          <a:lstStyle/>
          <a:p>
            <a:pPr algn="just" eaLnBrk="0" hangingPunct="0"/>
            <a:endParaRPr lang="en-US" altLang="zh-CN">
              <a:latin typeface="Times New Roman" pitchFamily="18" charset="0"/>
            </a:endParaRPr>
          </a:p>
          <a:p>
            <a:pPr algn="just" eaLnBrk="0" hangingPunct="0"/>
            <a:r>
              <a:rPr lang="zh-CN" altLang="en-US" b="1">
                <a:solidFill>
                  <a:schemeClr val="bg1"/>
                </a:solidFill>
                <a:latin typeface="Times New Roman" pitchFamily="18" charset="0"/>
              </a:rPr>
              <a:t>应用</a:t>
            </a:r>
          </a:p>
          <a:p>
            <a:pPr algn="just" eaLnBrk="0" hangingPunct="0"/>
            <a:r>
              <a:rPr lang="zh-CN" altLang="en-US" b="1">
                <a:solidFill>
                  <a:schemeClr val="bg1"/>
                </a:solidFill>
                <a:latin typeface="Times New Roman" pitchFamily="18" charset="0"/>
              </a:rPr>
              <a:t>程序进程</a:t>
            </a:r>
            <a:r>
              <a:rPr lang="en-US" altLang="zh-CN" b="1">
                <a:solidFill>
                  <a:schemeClr val="bg1"/>
                </a:solidFill>
                <a:latin typeface="Times New Roman" pitchFamily="18" charset="0"/>
              </a:rPr>
              <a:t>1</a:t>
            </a:r>
          </a:p>
        </p:txBody>
      </p:sp>
      <p:sp>
        <p:nvSpPr>
          <p:cNvPr id="9" name="Text Box 16"/>
          <p:cNvSpPr txBox="1">
            <a:spLocks noChangeArrowheads="1"/>
          </p:cNvSpPr>
          <p:nvPr/>
        </p:nvSpPr>
        <p:spPr bwMode="auto">
          <a:xfrm>
            <a:off x="3433763" y="1946197"/>
            <a:ext cx="1241425" cy="1074738"/>
          </a:xfrm>
          <a:prstGeom prst="rect">
            <a:avLst/>
          </a:prstGeom>
          <a:solidFill>
            <a:schemeClr val="accent1"/>
          </a:solidFill>
          <a:ln w="9525">
            <a:solidFill>
              <a:srgbClr val="000000"/>
            </a:solidFill>
            <a:miter lim="800000"/>
            <a:headEnd/>
            <a:tailEnd/>
          </a:ln>
        </p:spPr>
        <p:txBody>
          <a:bodyPr/>
          <a:lstStyle/>
          <a:p>
            <a:pPr algn="just" eaLnBrk="0" hangingPunct="0"/>
            <a:endParaRPr lang="en-US" altLang="zh-CN">
              <a:latin typeface="Times New Roman" pitchFamily="18" charset="0"/>
            </a:endParaRPr>
          </a:p>
          <a:p>
            <a:pPr algn="just" eaLnBrk="0" hangingPunct="0"/>
            <a:r>
              <a:rPr lang="zh-CN" altLang="en-US" b="1">
                <a:solidFill>
                  <a:schemeClr val="bg1"/>
                </a:solidFill>
                <a:latin typeface="Times New Roman" pitchFamily="18" charset="0"/>
              </a:rPr>
              <a:t>应用</a:t>
            </a:r>
          </a:p>
          <a:p>
            <a:pPr algn="just" eaLnBrk="0" hangingPunct="0"/>
            <a:r>
              <a:rPr lang="zh-CN" altLang="en-US" b="1">
                <a:solidFill>
                  <a:schemeClr val="bg1"/>
                </a:solidFill>
                <a:latin typeface="Times New Roman" pitchFamily="18" charset="0"/>
              </a:rPr>
              <a:t>程序进程</a:t>
            </a:r>
            <a:r>
              <a:rPr lang="en-US" altLang="zh-CN" b="1">
                <a:solidFill>
                  <a:schemeClr val="bg1"/>
                </a:solidFill>
                <a:latin typeface="Times New Roman" pitchFamily="18" charset="0"/>
              </a:rPr>
              <a:t>2</a:t>
            </a:r>
          </a:p>
        </p:txBody>
      </p:sp>
      <p:sp>
        <p:nvSpPr>
          <p:cNvPr id="10" name="Text Box 17"/>
          <p:cNvSpPr txBox="1">
            <a:spLocks noChangeArrowheads="1"/>
          </p:cNvSpPr>
          <p:nvPr/>
        </p:nvSpPr>
        <p:spPr bwMode="auto">
          <a:xfrm>
            <a:off x="5170488" y="1946197"/>
            <a:ext cx="1241425" cy="1074738"/>
          </a:xfrm>
          <a:prstGeom prst="rect">
            <a:avLst/>
          </a:prstGeom>
          <a:solidFill>
            <a:schemeClr val="accent1"/>
          </a:solidFill>
          <a:ln w="9525">
            <a:solidFill>
              <a:srgbClr val="000000"/>
            </a:solidFill>
            <a:miter lim="800000"/>
            <a:headEnd/>
            <a:tailEnd/>
          </a:ln>
        </p:spPr>
        <p:txBody>
          <a:bodyPr/>
          <a:lstStyle/>
          <a:p>
            <a:pPr algn="just" eaLnBrk="0" hangingPunct="0"/>
            <a:endParaRPr lang="en-US" altLang="zh-CN" sz="1000">
              <a:latin typeface="Times New Roman" pitchFamily="18" charset="0"/>
            </a:endParaRPr>
          </a:p>
          <a:p>
            <a:pPr algn="just" eaLnBrk="0" hangingPunct="0"/>
            <a:r>
              <a:rPr lang="zh-CN" altLang="en-US" b="1">
                <a:solidFill>
                  <a:schemeClr val="bg1"/>
                </a:solidFill>
                <a:latin typeface="Times New Roman" pitchFamily="18" charset="0"/>
              </a:rPr>
              <a:t>应用</a:t>
            </a:r>
          </a:p>
          <a:p>
            <a:pPr algn="just" eaLnBrk="0" hangingPunct="0"/>
            <a:r>
              <a:rPr lang="zh-CN" altLang="en-US" b="1">
                <a:solidFill>
                  <a:schemeClr val="bg1"/>
                </a:solidFill>
                <a:latin typeface="Times New Roman" pitchFamily="18" charset="0"/>
              </a:rPr>
              <a:t>程序进程</a:t>
            </a:r>
            <a:r>
              <a:rPr lang="en-US" altLang="zh-CN" b="1">
                <a:solidFill>
                  <a:schemeClr val="bg1"/>
                </a:solidFill>
                <a:latin typeface="Times New Roman" pitchFamily="18" charset="0"/>
              </a:rPr>
              <a:t>3</a:t>
            </a:r>
          </a:p>
        </p:txBody>
      </p:sp>
      <p:sp>
        <p:nvSpPr>
          <p:cNvPr id="11" name="Rectangle 18"/>
          <p:cNvSpPr>
            <a:spLocks noChangeArrowheads="1"/>
          </p:cNvSpPr>
          <p:nvPr/>
        </p:nvSpPr>
        <p:spPr bwMode="auto">
          <a:xfrm>
            <a:off x="1201738" y="3174922"/>
            <a:ext cx="5705475" cy="2457450"/>
          </a:xfrm>
          <a:prstGeom prst="rect">
            <a:avLst/>
          </a:prstGeom>
          <a:solidFill>
            <a:srgbClr val="FFFFFF"/>
          </a:solidFill>
          <a:ln w="9525">
            <a:solidFill>
              <a:srgbClr val="000000"/>
            </a:solidFill>
            <a:prstDash val="lgDash"/>
            <a:miter lim="800000"/>
            <a:headEnd/>
            <a:tailEnd/>
          </a:ln>
        </p:spPr>
        <p:txBody>
          <a:bodyPr/>
          <a:lstStyle/>
          <a:p>
            <a:endParaRPr lang="zh-CN" altLang="en-US"/>
          </a:p>
        </p:txBody>
      </p:sp>
      <p:sp>
        <p:nvSpPr>
          <p:cNvPr id="12" name="Line 19"/>
          <p:cNvSpPr>
            <a:spLocks noChangeShapeType="1"/>
          </p:cNvSpPr>
          <p:nvPr/>
        </p:nvSpPr>
        <p:spPr bwMode="auto">
          <a:xfrm>
            <a:off x="2441575" y="3943272"/>
            <a:ext cx="0" cy="30638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3" name="Line 20"/>
          <p:cNvSpPr>
            <a:spLocks noChangeShapeType="1"/>
          </p:cNvSpPr>
          <p:nvPr/>
        </p:nvSpPr>
        <p:spPr bwMode="auto">
          <a:xfrm>
            <a:off x="3186113" y="3943272"/>
            <a:ext cx="0" cy="30638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4" name="Line 21"/>
          <p:cNvSpPr>
            <a:spLocks noChangeShapeType="1"/>
          </p:cNvSpPr>
          <p:nvPr/>
        </p:nvSpPr>
        <p:spPr bwMode="auto">
          <a:xfrm>
            <a:off x="5667375" y="3943272"/>
            <a:ext cx="0" cy="30638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5" name="Line 22"/>
          <p:cNvSpPr>
            <a:spLocks noChangeShapeType="1"/>
          </p:cNvSpPr>
          <p:nvPr/>
        </p:nvSpPr>
        <p:spPr bwMode="auto">
          <a:xfrm>
            <a:off x="2193925" y="5478385"/>
            <a:ext cx="0" cy="4619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6" name="Line 23"/>
          <p:cNvSpPr>
            <a:spLocks noChangeShapeType="1"/>
          </p:cNvSpPr>
          <p:nvPr/>
        </p:nvSpPr>
        <p:spPr bwMode="auto">
          <a:xfrm>
            <a:off x="3186113" y="5478385"/>
            <a:ext cx="0" cy="4619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7" name="Line 24"/>
          <p:cNvSpPr>
            <a:spLocks noChangeShapeType="1"/>
          </p:cNvSpPr>
          <p:nvPr/>
        </p:nvSpPr>
        <p:spPr bwMode="auto">
          <a:xfrm>
            <a:off x="4178300" y="5478385"/>
            <a:ext cx="0" cy="4619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8" name="Line 25"/>
          <p:cNvSpPr>
            <a:spLocks noChangeShapeType="1"/>
          </p:cNvSpPr>
          <p:nvPr/>
        </p:nvSpPr>
        <p:spPr bwMode="auto">
          <a:xfrm>
            <a:off x="5419725" y="5478385"/>
            <a:ext cx="0" cy="4619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9" name="AutoShape 26"/>
          <p:cNvSpPr>
            <a:spLocks/>
          </p:cNvSpPr>
          <p:nvPr/>
        </p:nvSpPr>
        <p:spPr bwMode="auto">
          <a:xfrm>
            <a:off x="6907213" y="3174922"/>
            <a:ext cx="776287" cy="2303463"/>
          </a:xfrm>
          <a:prstGeom prst="rightBrace">
            <a:avLst>
              <a:gd name="adj1" fmla="val 24727"/>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0" name="AutoShape 27"/>
          <p:cNvSpPr>
            <a:spLocks/>
          </p:cNvSpPr>
          <p:nvPr/>
        </p:nvSpPr>
        <p:spPr bwMode="auto">
          <a:xfrm>
            <a:off x="6411913" y="1946197"/>
            <a:ext cx="495300" cy="1074738"/>
          </a:xfrm>
          <a:prstGeom prst="rightBrace">
            <a:avLst>
              <a:gd name="adj1" fmla="val 18082"/>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1" name="Text Box 28"/>
          <p:cNvSpPr txBox="1">
            <a:spLocks noChangeArrowheads="1"/>
          </p:cNvSpPr>
          <p:nvPr/>
        </p:nvSpPr>
        <p:spPr bwMode="auto">
          <a:xfrm>
            <a:off x="7654925" y="4097260"/>
            <a:ext cx="1489075" cy="4603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just" eaLnBrk="0" hangingPunct="0"/>
            <a:r>
              <a:rPr lang="en-US" altLang="zh-CN" sz="2000" b="1">
                <a:latin typeface="Times New Roman" pitchFamily="18" charset="0"/>
              </a:rPr>
              <a:t>Linux</a:t>
            </a:r>
            <a:r>
              <a:rPr lang="zh-CN" altLang="en-US" sz="2000" b="1">
                <a:latin typeface="Times New Roman" pitchFamily="18" charset="0"/>
              </a:rPr>
              <a:t>内核</a:t>
            </a:r>
          </a:p>
        </p:txBody>
      </p:sp>
      <p:sp>
        <p:nvSpPr>
          <p:cNvPr id="22" name="Text Box 29"/>
          <p:cNvSpPr txBox="1">
            <a:spLocks noChangeArrowheads="1"/>
          </p:cNvSpPr>
          <p:nvPr/>
        </p:nvSpPr>
        <p:spPr bwMode="auto">
          <a:xfrm>
            <a:off x="6907213" y="2254172"/>
            <a:ext cx="1489075" cy="4603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just" eaLnBrk="0" hangingPunct="0"/>
            <a:r>
              <a:rPr lang="zh-CN" altLang="en-US" sz="2000" b="1">
                <a:latin typeface="Times New Roman" pitchFamily="18" charset="0"/>
              </a:rPr>
              <a:t>用户进程</a:t>
            </a:r>
          </a:p>
        </p:txBody>
      </p:sp>
      <p:sp>
        <p:nvSpPr>
          <p:cNvPr id="23" name="Text Box 30"/>
          <p:cNvSpPr txBox="1">
            <a:spLocks noChangeArrowheads="1"/>
          </p:cNvSpPr>
          <p:nvPr/>
        </p:nvSpPr>
        <p:spPr bwMode="auto">
          <a:xfrm>
            <a:off x="1698625" y="4249660"/>
            <a:ext cx="4960938" cy="1228725"/>
          </a:xfrm>
          <a:prstGeom prst="rect">
            <a:avLst/>
          </a:prstGeom>
          <a:solidFill>
            <a:schemeClr val="accent1"/>
          </a:solidFill>
          <a:ln w="9525">
            <a:solidFill>
              <a:srgbClr val="000000"/>
            </a:solidFill>
            <a:miter lim="800000"/>
            <a:headEnd/>
            <a:tailEnd/>
          </a:ln>
        </p:spPr>
        <p:txBody>
          <a:bodyPr anchor="ctr"/>
          <a:lstStyle/>
          <a:p>
            <a:pPr algn="just" eaLnBrk="0" hangingPunct="0"/>
            <a:r>
              <a:rPr lang="en-US" altLang="zh-CN" sz="1000" dirty="0">
                <a:latin typeface="Times New Roman" pitchFamily="18" charset="0"/>
              </a:rPr>
              <a:t>   </a:t>
            </a:r>
          </a:p>
          <a:p>
            <a:pPr algn="ctr" eaLnBrk="0" hangingPunct="0"/>
            <a:r>
              <a:rPr lang="zh-CN" altLang="en-US" sz="2000" b="1" dirty="0">
                <a:solidFill>
                  <a:schemeClr val="bg1"/>
                </a:solidFill>
                <a:latin typeface="Times New Roman" pitchFamily="18" charset="0"/>
              </a:rPr>
              <a:t>内核子系统</a:t>
            </a:r>
          </a:p>
        </p:txBody>
      </p:sp>
      <p:sp>
        <p:nvSpPr>
          <p:cNvPr id="24" name="Rectangle 31"/>
          <p:cNvSpPr>
            <a:spLocks noChangeArrowheads="1"/>
          </p:cNvSpPr>
          <p:nvPr/>
        </p:nvSpPr>
        <p:spPr bwMode="auto">
          <a:xfrm>
            <a:off x="1752600" y="3384472"/>
            <a:ext cx="4389438" cy="579438"/>
          </a:xfrm>
          <a:prstGeom prst="rect">
            <a:avLst/>
          </a:prstGeom>
          <a:solidFill>
            <a:schemeClr val="accent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r>
              <a:rPr kumimoji="1" lang="zh-CN" altLang="en-US" sz="2000" b="1">
                <a:solidFill>
                  <a:schemeClr val="bg1"/>
                </a:solidFill>
                <a:latin typeface="Times New Roman" pitchFamily="18" charset="0"/>
              </a:rPr>
              <a:t>系统调用</a:t>
            </a:r>
          </a:p>
        </p:txBody>
      </p:sp>
      <p:sp>
        <p:nvSpPr>
          <p:cNvPr id="25" name="Line 32"/>
          <p:cNvSpPr>
            <a:spLocks noChangeShapeType="1"/>
          </p:cNvSpPr>
          <p:nvPr/>
        </p:nvSpPr>
        <p:spPr bwMode="auto">
          <a:xfrm>
            <a:off x="2468563" y="3035222"/>
            <a:ext cx="0" cy="319088"/>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 name="Line 33"/>
          <p:cNvSpPr>
            <a:spLocks noChangeShapeType="1"/>
          </p:cNvSpPr>
          <p:nvPr/>
        </p:nvSpPr>
        <p:spPr bwMode="auto">
          <a:xfrm flipH="1">
            <a:off x="4068763" y="2989185"/>
            <a:ext cx="30162" cy="365125"/>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 name="Line 34"/>
          <p:cNvSpPr>
            <a:spLocks noChangeShapeType="1"/>
          </p:cNvSpPr>
          <p:nvPr/>
        </p:nvSpPr>
        <p:spPr bwMode="auto">
          <a:xfrm>
            <a:off x="5821363" y="3035222"/>
            <a:ext cx="0" cy="319088"/>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extLst>
      <p:ext uri="{BB962C8B-B14F-4D97-AF65-F5344CB8AC3E}">
        <p14:creationId xmlns:p14="http://schemas.microsoft.com/office/powerpoint/2010/main" val="6758159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4"/>
          <p:cNvSpPr>
            <a:spLocks noChangeArrowheads="1"/>
          </p:cNvSpPr>
          <p:nvPr/>
        </p:nvSpPr>
        <p:spPr bwMode="auto">
          <a:xfrm>
            <a:off x="1447800" y="1150055"/>
            <a:ext cx="6858000" cy="4967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eaLnBrk="0" hangingPunct="0">
              <a:lnSpc>
                <a:spcPct val="165000"/>
              </a:lnSpc>
            </a:pPr>
            <a:r>
              <a:rPr lang="zh-CN" altLang="en-US" sz="2400" dirty="0">
                <a:solidFill>
                  <a:srgbClr val="FF0000"/>
                </a:solidFill>
              </a:rPr>
              <a:t>第一章 </a:t>
            </a:r>
            <a:r>
              <a:rPr lang="en-US" altLang="zh-CN" sz="2400" dirty="0">
                <a:solidFill>
                  <a:srgbClr val="FF0000"/>
                </a:solidFill>
              </a:rPr>
              <a:t>Linux</a:t>
            </a:r>
            <a:r>
              <a:rPr lang="zh-CN" altLang="en-US" sz="2400" dirty="0">
                <a:solidFill>
                  <a:srgbClr val="FF0000"/>
                </a:solidFill>
              </a:rPr>
              <a:t>概述</a:t>
            </a:r>
          </a:p>
          <a:p>
            <a:pPr eaLnBrk="0" hangingPunct="0">
              <a:lnSpc>
                <a:spcPct val="165000"/>
              </a:lnSpc>
            </a:pPr>
            <a:r>
              <a:rPr lang="zh-CN" altLang="en-US" sz="2400" dirty="0"/>
              <a:t>第二章 </a:t>
            </a:r>
            <a:r>
              <a:rPr lang="en-US" altLang="zh-CN" sz="2400" dirty="0"/>
              <a:t>Linux</a:t>
            </a:r>
            <a:r>
              <a:rPr lang="zh-CN" altLang="en-US" sz="2400" dirty="0"/>
              <a:t>桌面环境的使用</a:t>
            </a:r>
          </a:p>
          <a:p>
            <a:pPr eaLnBrk="0" hangingPunct="0">
              <a:lnSpc>
                <a:spcPct val="165000"/>
              </a:lnSpc>
            </a:pPr>
            <a:r>
              <a:rPr lang="zh-CN" altLang="en-US" sz="2400" dirty="0">
                <a:solidFill>
                  <a:srgbClr val="FF0000"/>
                </a:solidFill>
              </a:rPr>
              <a:t>第三章 </a:t>
            </a:r>
            <a:r>
              <a:rPr lang="en-US" altLang="zh-CN" sz="2400" dirty="0">
                <a:solidFill>
                  <a:srgbClr val="FF0000"/>
                </a:solidFill>
              </a:rPr>
              <a:t>Shell</a:t>
            </a:r>
            <a:r>
              <a:rPr lang="zh-CN" altLang="en-US" sz="2400" dirty="0">
                <a:solidFill>
                  <a:srgbClr val="FF0000"/>
                </a:solidFill>
              </a:rPr>
              <a:t>环境与命令基础</a:t>
            </a:r>
            <a:endParaRPr lang="en-US" altLang="zh-CN" sz="2400" dirty="0">
              <a:solidFill>
                <a:srgbClr val="FF0000"/>
              </a:solidFill>
            </a:endParaRPr>
          </a:p>
          <a:p>
            <a:pPr eaLnBrk="0" hangingPunct="0">
              <a:lnSpc>
                <a:spcPct val="165000"/>
              </a:lnSpc>
            </a:pPr>
            <a:r>
              <a:rPr lang="zh-CN" altLang="en-US" sz="2400" dirty="0">
                <a:solidFill>
                  <a:srgbClr val="FF0000"/>
                </a:solidFill>
              </a:rPr>
              <a:t>第四章 </a:t>
            </a:r>
            <a:r>
              <a:rPr lang="en-US" altLang="zh-CN" sz="2400" dirty="0">
                <a:solidFill>
                  <a:srgbClr val="FF0000"/>
                </a:solidFill>
              </a:rPr>
              <a:t>Linux</a:t>
            </a:r>
            <a:r>
              <a:rPr lang="zh-CN" altLang="en-US" sz="2400" dirty="0">
                <a:solidFill>
                  <a:srgbClr val="FF0000"/>
                </a:solidFill>
              </a:rPr>
              <a:t>文本编辑器</a:t>
            </a:r>
            <a:endParaRPr lang="en-US" altLang="zh-CN" sz="2400" dirty="0">
              <a:solidFill>
                <a:srgbClr val="FF0000"/>
              </a:solidFill>
            </a:endParaRPr>
          </a:p>
          <a:p>
            <a:pPr eaLnBrk="0" hangingPunct="0">
              <a:lnSpc>
                <a:spcPct val="165000"/>
              </a:lnSpc>
            </a:pPr>
            <a:r>
              <a:rPr lang="zh-CN" altLang="en-US" sz="2400" dirty="0">
                <a:solidFill>
                  <a:srgbClr val="7030A0"/>
                </a:solidFill>
              </a:rPr>
              <a:t>第五章 系统管理</a:t>
            </a:r>
          </a:p>
          <a:p>
            <a:pPr eaLnBrk="0" hangingPunct="0">
              <a:lnSpc>
                <a:spcPct val="165000"/>
              </a:lnSpc>
            </a:pPr>
            <a:r>
              <a:rPr lang="zh-CN" altLang="en-US" sz="2400" dirty="0">
                <a:solidFill>
                  <a:srgbClr val="7030A0"/>
                </a:solidFill>
              </a:rPr>
              <a:t>第六章 网络管理</a:t>
            </a:r>
            <a:endParaRPr lang="en-US" altLang="zh-CN" sz="2400" dirty="0">
              <a:solidFill>
                <a:srgbClr val="7030A0"/>
              </a:solidFill>
            </a:endParaRPr>
          </a:p>
          <a:p>
            <a:pPr eaLnBrk="0" hangingPunct="0">
              <a:lnSpc>
                <a:spcPct val="165000"/>
              </a:lnSpc>
            </a:pPr>
            <a:r>
              <a:rPr lang="zh-CN" altLang="en-US" sz="2400" dirty="0">
                <a:solidFill>
                  <a:srgbClr val="FF0000"/>
                </a:solidFill>
              </a:rPr>
              <a:t>第七章 </a:t>
            </a:r>
            <a:r>
              <a:rPr lang="en-US" altLang="zh-CN" sz="2400" dirty="0">
                <a:solidFill>
                  <a:srgbClr val="FF0000"/>
                </a:solidFill>
              </a:rPr>
              <a:t>Shell</a:t>
            </a:r>
            <a:r>
              <a:rPr lang="zh-CN" altLang="en-US" sz="2400" dirty="0">
                <a:solidFill>
                  <a:srgbClr val="FF0000"/>
                </a:solidFill>
              </a:rPr>
              <a:t>程序设计</a:t>
            </a:r>
            <a:endParaRPr lang="en-US" altLang="zh-CN" sz="2400" dirty="0">
              <a:solidFill>
                <a:srgbClr val="FF0000"/>
              </a:solidFill>
            </a:endParaRPr>
          </a:p>
          <a:p>
            <a:pPr eaLnBrk="0" hangingPunct="0">
              <a:lnSpc>
                <a:spcPct val="165000"/>
              </a:lnSpc>
            </a:pPr>
            <a:r>
              <a:rPr lang="zh-CN" altLang="en-US" sz="2400" dirty="0">
                <a:solidFill>
                  <a:srgbClr val="FF0000"/>
                </a:solidFill>
              </a:rPr>
              <a:t>第八章 基于</a:t>
            </a:r>
            <a:r>
              <a:rPr lang="en-US" altLang="zh-CN" sz="2400" dirty="0">
                <a:solidFill>
                  <a:srgbClr val="FF0000"/>
                </a:solidFill>
              </a:rPr>
              <a:t>Linux</a:t>
            </a:r>
            <a:r>
              <a:rPr lang="zh-CN" altLang="en-US" sz="2400" dirty="0">
                <a:solidFill>
                  <a:srgbClr val="FF0000"/>
                </a:solidFill>
              </a:rPr>
              <a:t>的</a:t>
            </a:r>
            <a:r>
              <a:rPr lang="en-US" altLang="zh-CN" sz="2400" dirty="0">
                <a:solidFill>
                  <a:srgbClr val="FF0000"/>
                </a:solidFill>
              </a:rPr>
              <a:t>C</a:t>
            </a:r>
            <a:r>
              <a:rPr lang="zh-CN" altLang="en-US" sz="2400" dirty="0">
                <a:solidFill>
                  <a:srgbClr val="FF0000"/>
                </a:solidFill>
              </a:rPr>
              <a:t>编程</a:t>
            </a:r>
            <a:endParaRPr lang="en-US" altLang="zh-CN" sz="2400" dirty="0">
              <a:solidFill>
                <a:srgbClr val="FF0000"/>
              </a:solidFill>
            </a:endParaRPr>
          </a:p>
        </p:txBody>
      </p:sp>
      <p:sp>
        <p:nvSpPr>
          <p:cNvPr id="7" name="Rectangle 2"/>
          <p:cNvSpPr txBox="1">
            <a:spLocks noChangeArrowheads="1"/>
          </p:cNvSpPr>
          <p:nvPr/>
        </p:nvSpPr>
        <p:spPr bwMode="auto">
          <a:xfrm>
            <a:off x="457308" y="76200"/>
            <a:ext cx="8001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200">
                <a:solidFill>
                  <a:schemeClr val="bg1"/>
                </a:solidFill>
                <a:latin typeface="+mj-lt"/>
                <a:ea typeface="+mj-ea"/>
                <a:cs typeface="+mj-cs"/>
              </a:defRPr>
            </a:lvl1pPr>
            <a:lvl2pPr algn="l" rtl="0" eaLnBrk="0" fontAlgn="base" hangingPunct="0">
              <a:spcBef>
                <a:spcPct val="0"/>
              </a:spcBef>
              <a:spcAft>
                <a:spcPct val="0"/>
              </a:spcAft>
              <a:defRPr sz="3200">
                <a:solidFill>
                  <a:schemeClr val="bg1"/>
                </a:solidFill>
                <a:latin typeface="Arial" pitchFamily="34" charset="0"/>
                <a:ea typeface="黑体" pitchFamily="49" charset="-122"/>
              </a:defRPr>
            </a:lvl2pPr>
            <a:lvl3pPr algn="l" rtl="0" eaLnBrk="0" fontAlgn="base" hangingPunct="0">
              <a:spcBef>
                <a:spcPct val="0"/>
              </a:spcBef>
              <a:spcAft>
                <a:spcPct val="0"/>
              </a:spcAft>
              <a:defRPr sz="3200">
                <a:solidFill>
                  <a:schemeClr val="bg1"/>
                </a:solidFill>
                <a:latin typeface="Arial" pitchFamily="34" charset="0"/>
                <a:ea typeface="黑体" pitchFamily="49" charset="-122"/>
              </a:defRPr>
            </a:lvl3pPr>
            <a:lvl4pPr algn="l" rtl="0" eaLnBrk="0" fontAlgn="base" hangingPunct="0">
              <a:spcBef>
                <a:spcPct val="0"/>
              </a:spcBef>
              <a:spcAft>
                <a:spcPct val="0"/>
              </a:spcAft>
              <a:defRPr sz="3200">
                <a:solidFill>
                  <a:schemeClr val="bg1"/>
                </a:solidFill>
                <a:latin typeface="Arial" pitchFamily="34" charset="0"/>
                <a:ea typeface="黑体" pitchFamily="49" charset="-122"/>
              </a:defRPr>
            </a:lvl4pPr>
            <a:lvl5pPr algn="l" rtl="0" eaLnBrk="0" fontAlgn="base" hangingPunct="0">
              <a:spcBef>
                <a:spcPct val="0"/>
              </a:spcBef>
              <a:spcAft>
                <a:spcPct val="0"/>
              </a:spcAft>
              <a:defRPr sz="3200">
                <a:solidFill>
                  <a:schemeClr val="bg1"/>
                </a:solidFill>
                <a:latin typeface="Arial" pitchFamily="34" charset="0"/>
                <a:ea typeface="黑体" pitchFamily="49" charset="-122"/>
              </a:defRPr>
            </a:lvl5pPr>
            <a:lvl6pPr marL="457200" algn="l" rtl="0" eaLnBrk="0" fontAlgn="base" hangingPunct="0">
              <a:spcBef>
                <a:spcPct val="0"/>
              </a:spcBef>
              <a:spcAft>
                <a:spcPct val="0"/>
              </a:spcAft>
              <a:defRPr sz="3200">
                <a:solidFill>
                  <a:schemeClr val="bg1"/>
                </a:solidFill>
                <a:latin typeface="Arial" pitchFamily="34" charset="0"/>
                <a:ea typeface="黑体" pitchFamily="49" charset="-122"/>
              </a:defRPr>
            </a:lvl6pPr>
            <a:lvl7pPr marL="914400" algn="l" rtl="0" eaLnBrk="0" fontAlgn="base" hangingPunct="0">
              <a:spcBef>
                <a:spcPct val="0"/>
              </a:spcBef>
              <a:spcAft>
                <a:spcPct val="0"/>
              </a:spcAft>
              <a:defRPr sz="3200">
                <a:solidFill>
                  <a:schemeClr val="bg1"/>
                </a:solidFill>
                <a:latin typeface="Arial" pitchFamily="34" charset="0"/>
                <a:ea typeface="黑体" pitchFamily="49" charset="-122"/>
              </a:defRPr>
            </a:lvl7pPr>
            <a:lvl8pPr marL="1371600" algn="l" rtl="0" eaLnBrk="0" fontAlgn="base" hangingPunct="0">
              <a:spcBef>
                <a:spcPct val="0"/>
              </a:spcBef>
              <a:spcAft>
                <a:spcPct val="0"/>
              </a:spcAft>
              <a:defRPr sz="3200">
                <a:solidFill>
                  <a:schemeClr val="bg1"/>
                </a:solidFill>
                <a:latin typeface="Arial" pitchFamily="34" charset="0"/>
                <a:ea typeface="黑体" pitchFamily="49" charset="-122"/>
              </a:defRPr>
            </a:lvl8pPr>
            <a:lvl9pPr marL="1828800" algn="l" rtl="0" eaLnBrk="0" fontAlgn="base" hangingPunct="0">
              <a:spcBef>
                <a:spcPct val="0"/>
              </a:spcBef>
              <a:spcAft>
                <a:spcPct val="0"/>
              </a:spcAft>
              <a:defRPr sz="3200">
                <a:solidFill>
                  <a:schemeClr val="bg1"/>
                </a:solidFill>
                <a:latin typeface="Arial" pitchFamily="34" charset="0"/>
                <a:ea typeface="黑体" pitchFamily="49" charset="-122"/>
              </a:defRPr>
            </a:lvl9pPr>
          </a:lstStyle>
          <a:p>
            <a:r>
              <a:rPr lang="en-US" altLang="zh-CN" dirty="0"/>
              <a:t>1.2 </a:t>
            </a:r>
            <a:r>
              <a:rPr lang="zh-CN" altLang="en-US" dirty="0"/>
              <a:t>内容安排</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2.6 Linux</a:t>
            </a:r>
            <a:r>
              <a:rPr lang="zh-CN" altLang="en-US" dirty="0">
                <a:solidFill>
                  <a:schemeClr val="bg1"/>
                </a:solidFill>
              </a:rPr>
              <a:t>内核</a:t>
            </a:r>
          </a:p>
        </p:txBody>
      </p:sp>
      <p:sp>
        <p:nvSpPr>
          <p:cNvPr id="5" name="内容占位符 2"/>
          <p:cNvSpPr>
            <a:spLocks noGrp="1"/>
          </p:cNvSpPr>
          <p:nvPr>
            <p:ph idx="1"/>
          </p:nvPr>
        </p:nvSpPr>
        <p:spPr>
          <a:xfrm>
            <a:off x="457308" y="1143060"/>
            <a:ext cx="8578742" cy="5562454"/>
          </a:xfrm>
        </p:spPr>
        <p:txBody>
          <a:bodyPr/>
          <a:lstStyle/>
          <a:p>
            <a:pPr marL="0" indent="0" eaLnBrk="1" hangingPunct="1">
              <a:lnSpc>
                <a:spcPct val="140000"/>
              </a:lnSpc>
              <a:spcBef>
                <a:spcPts val="1800"/>
              </a:spcBef>
              <a:buFontTx/>
              <a:buNone/>
              <a:defRPr/>
            </a:pPr>
            <a:r>
              <a:rPr lang="zh-CN" altLang="en-US" sz="2800" b="1" dirty="0">
                <a:ea typeface="楷体_GB2312" pitchFamily="49" charset="-122"/>
              </a:rPr>
              <a:t>内核子系统</a:t>
            </a:r>
            <a:endParaRPr lang="en-US" altLang="zh-CN" sz="2800" b="1" dirty="0">
              <a:ea typeface="楷体_GB2312" pitchFamily="49" charset="-122"/>
            </a:endParaRPr>
          </a:p>
        </p:txBody>
      </p:sp>
      <p:pic>
        <p:nvPicPr>
          <p:cNvPr id="28" name="Picture 12" descr="图2"/>
          <p:cNvPicPr>
            <a:picLocks noChangeAspect="1" noChangeArrowheads="1"/>
          </p:cNvPicPr>
          <p:nvPr/>
        </p:nvPicPr>
        <p:blipFill rotWithShape="1">
          <a:blip r:embed="rId3">
            <a:extLst>
              <a:ext uri="{28A0092B-C50C-407E-A947-70E740481C1C}">
                <a14:useLocalDpi xmlns:a14="http://schemas.microsoft.com/office/drawing/2010/main" val="0"/>
              </a:ext>
            </a:extLst>
          </a:blip>
          <a:srcRect l="2916" t="4676" r="3117" b="4230"/>
          <a:stretch/>
        </p:blipFill>
        <p:spPr bwMode="auto">
          <a:xfrm>
            <a:off x="1566250" y="1683944"/>
            <a:ext cx="6681457" cy="4725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9486193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2.6 Linux</a:t>
            </a:r>
            <a:r>
              <a:rPr lang="zh-CN" altLang="en-US" dirty="0">
                <a:solidFill>
                  <a:schemeClr val="bg1"/>
                </a:solidFill>
              </a:rPr>
              <a:t>内核版本</a:t>
            </a:r>
          </a:p>
        </p:txBody>
      </p:sp>
      <p:sp>
        <p:nvSpPr>
          <p:cNvPr id="6" name="Rectangle 3"/>
          <p:cNvSpPr txBox="1">
            <a:spLocks noChangeArrowheads="1"/>
          </p:cNvSpPr>
          <p:nvPr/>
        </p:nvSpPr>
        <p:spPr bwMode="auto">
          <a:xfrm>
            <a:off x="625518" y="685872"/>
            <a:ext cx="8274050" cy="5081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marL="0" indent="0" eaLnBrk="1" hangingPunct="1">
              <a:lnSpc>
                <a:spcPct val="80000"/>
              </a:lnSpc>
              <a:buNone/>
              <a:defRPr/>
            </a:pPr>
            <a:endParaRPr lang="en-US" altLang="zh-CN" b="1" dirty="0">
              <a:ea typeface="宋体" panose="02010600030101010101" pitchFamily="2" charset="-122"/>
            </a:endParaRPr>
          </a:p>
          <a:p>
            <a:pPr lvl="1" eaLnBrk="1" hangingPunct="1">
              <a:buFont typeface="Wingdings" pitchFamily="2" charset="2"/>
              <a:buNone/>
              <a:defRPr/>
            </a:pPr>
            <a:r>
              <a:rPr lang="en-US" altLang="zh-CN" sz="2400" dirty="0">
                <a:ea typeface="宋体" panose="02010600030101010101" pitchFamily="2" charset="-122"/>
              </a:rPr>
              <a:t>                                                     </a:t>
            </a:r>
            <a:r>
              <a:rPr lang="en-US" altLang="zh-CN" sz="2400" dirty="0" err="1">
                <a:solidFill>
                  <a:schemeClr val="tx2"/>
                </a:solidFill>
                <a:ea typeface="宋体" panose="02010600030101010101" pitchFamily="2" charset="-122"/>
              </a:rPr>
              <a:t>major.minor.patchlevel</a:t>
            </a:r>
            <a:endParaRPr lang="en-US" altLang="zh-CN" sz="2400" dirty="0">
              <a:ea typeface="宋体" panose="02010600030101010101" pitchFamily="2" charset="-122"/>
            </a:endParaRPr>
          </a:p>
          <a:p>
            <a:pPr lvl="1" eaLnBrk="1" hangingPunct="1">
              <a:buFont typeface="Wingdings" pitchFamily="2" charset="2"/>
              <a:buNone/>
              <a:defRPr/>
            </a:pPr>
            <a:r>
              <a:rPr lang="zh-CN" altLang="en-US" dirty="0">
                <a:ea typeface="宋体" panose="02010600030101010101" pitchFamily="2" charset="-122"/>
              </a:rPr>
              <a:t>主版本</a:t>
            </a:r>
          </a:p>
          <a:p>
            <a:pPr lvl="1" eaLnBrk="1" hangingPunct="1">
              <a:buFont typeface="Wingdings" pitchFamily="2" charset="2"/>
              <a:buNone/>
              <a:defRPr/>
            </a:pPr>
            <a:r>
              <a:rPr lang="zh-CN" altLang="en-US" dirty="0">
                <a:ea typeface="宋体" panose="02010600030101010101" pitchFamily="2" charset="-122"/>
              </a:rPr>
              <a:t>    </a:t>
            </a:r>
            <a:r>
              <a:rPr lang="en-US" altLang="zh-CN" dirty="0">
                <a:ea typeface="宋体" panose="02010600030101010101" pitchFamily="2" charset="-122"/>
              </a:rPr>
              <a:t>1.0, 2.0, 2.2, 2.4, 2.6</a:t>
            </a:r>
          </a:p>
          <a:p>
            <a:pPr lvl="1" eaLnBrk="1" hangingPunct="1">
              <a:buFont typeface="Wingdings" pitchFamily="2" charset="2"/>
              <a:buNone/>
              <a:defRPr/>
            </a:pPr>
            <a:endParaRPr lang="en-US" altLang="zh-CN" dirty="0">
              <a:ea typeface="宋体" panose="02010600030101010101" pitchFamily="2" charset="-122"/>
            </a:endParaRPr>
          </a:p>
          <a:p>
            <a:pPr lvl="1" eaLnBrk="1" hangingPunct="1">
              <a:buFont typeface="Wingdings" pitchFamily="2" charset="2"/>
              <a:buNone/>
              <a:defRPr/>
            </a:pPr>
            <a:r>
              <a:rPr lang="zh-CN" altLang="en-US" dirty="0">
                <a:ea typeface="宋体" panose="02010600030101010101" pitchFamily="2" charset="-122"/>
              </a:rPr>
              <a:t>稳定版</a:t>
            </a:r>
          </a:p>
          <a:p>
            <a:pPr lvl="1" eaLnBrk="1" hangingPunct="1">
              <a:buFont typeface="Wingdings" pitchFamily="2" charset="2"/>
              <a:buNone/>
              <a:defRPr/>
            </a:pPr>
            <a:r>
              <a:rPr lang="zh-CN" altLang="en-US" dirty="0">
                <a:ea typeface="宋体" panose="02010600030101010101" pitchFamily="2" charset="-122"/>
              </a:rPr>
              <a:t>    </a:t>
            </a:r>
            <a:r>
              <a:rPr lang="en-US" altLang="zh-CN" dirty="0">
                <a:ea typeface="宋体" panose="02010600030101010101" pitchFamily="2" charset="-122"/>
              </a:rPr>
              <a:t>2.0.40,  2.2.12,  2.4.18,</a:t>
            </a:r>
            <a:r>
              <a:rPr lang="zh-CN" altLang="en-US" dirty="0"/>
              <a:t>  </a:t>
            </a:r>
            <a:r>
              <a:rPr lang="en-US" altLang="zh-CN" dirty="0"/>
              <a:t>2.6.32</a:t>
            </a:r>
            <a:endParaRPr lang="en-US" altLang="zh-CN" dirty="0">
              <a:ea typeface="宋体" panose="02010600030101010101" pitchFamily="2" charset="-122"/>
            </a:endParaRPr>
          </a:p>
          <a:p>
            <a:pPr lvl="1" eaLnBrk="1" hangingPunct="1">
              <a:buFont typeface="Wingdings" pitchFamily="2" charset="2"/>
              <a:buNone/>
              <a:defRPr/>
            </a:pPr>
            <a:r>
              <a:rPr lang="zh-CN" altLang="en-US" dirty="0">
                <a:ea typeface="宋体" panose="02010600030101010101" pitchFamily="2" charset="-122"/>
              </a:rPr>
              <a:t>开发版</a:t>
            </a:r>
          </a:p>
          <a:p>
            <a:pPr lvl="1" eaLnBrk="1" hangingPunct="1">
              <a:buFont typeface="Wingdings" pitchFamily="2" charset="2"/>
              <a:buNone/>
              <a:defRPr/>
            </a:pPr>
            <a:r>
              <a:rPr lang="zh-CN" altLang="en-US" dirty="0">
                <a:ea typeface="宋体" panose="02010600030101010101" pitchFamily="2" charset="-122"/>
              </a:rPr>
              <a:t>    </a:t>
            </a:r>
            <a:r>
              <a:rPr lang="en-US" altLang="zh-CN" dirty="0">
                <a:ea typeface="宋体" panose="02010600030101010101" pitchFamily="2" charset="-122"/>
              </a:rPr>
              <a:t>2.1.1,  2.3.1,  2.5.1,  2.5.9</a:t>
            </a:r>
          </a:p>
          <a:p>
            <a:pPr lvl="1" eaLnBrk="1" hangingPunct="1">
              <a:buFont typeface="Wingdings" pitchFamily="2" charset="2"/>
              <a:buNone/>
              <a:defRPr/>
            </a:pPr>
            <a:endParaRPr lang="en-US" altLang="zh-CN" dirty="0">
              <a:ea typeface="宋体" panose="02010600030101010101" pitchFamily="2" charset="-122"/>
            </a:endParaRPr>
          </a:p>
          <a:p>
            <a:pPr lvl="1" eaLnBrk="1" hangingPunct="1">
              <a:buNone/>
              <a:defRPr/>
            </a:pPr>
            <a:r>
              <a:rPr lang="zh-CN" altLang="en-US" dirty="0">
                <a:ea typeface="宋体" panose="02010600030101010101" pitchFamily="2" charset="-122"/>
              </a:rPr>
              <a:t>版本众多，内核下载地址：</a:t>
            </a:r>
            <a:r>
              <a:rPr lang="en-US" altLang="zh-CN" dirty="0">
                <a:ea typeface="宋体" panose="02010600030101010101" pitchFamily="2" charset="-122"/>
                <a:hlinkClick r:id="rId3">
                  <a:extLst>
                    <a:ext uri="{A12FA001-AC4F-418D-AE19-62706E023703}">
                      <ahyp:hlinkClr xmlns:ahyp="http://schemas.microsoft.com/office/drawing/2018/hyperlinkcolor" xmlns="" val="tx"/>
                    </a:ext>
                  </a:extLst>
                </a:hlinkClick>
              </a:rPr>
              <a:t>https://www.kernel.org</a:t>
            </a:r>
            <a:endParaRPr lang="en-US" altLang="zh-CN" b="1" dirty="0">
              <a:ea typeface="楷体_GB2312" pitchFamily="49" charset="-122"/>
            </a:endParaRPr>
          </a:p>
          <a:p>
            <a:pPr lvl="1" eaLnBrk="1" hangingPunct="1">
              <a:buFont typeface="Wingdings" pitchFamily="2" charset="2"/>
              <a:buNone/>
              <a:defRPr/>
            </a:pPr>
            <a:endParaRPr lang="en-US" altLang="zh-CN" dirty="0">
              <a:effectLst>
                <a:outerShdw blurRad="38100" dist="38100" dir="2700000" algn="tl">
                  <a:srgbClr val="C0C0C0"/>
                </a:outerShdw>
              </a:effectLst>
              <a:ea typeface="宋体" panose="02010600030101010101" pitchFamily="2" charset="-122"/>
            </a:endParaRPr>
          </a:p>
          <a:p>
            <a:pPr lvl="1" eaLnBrk="1" hangingPunct="1">
              <a:lnSpc>
                <a:spcPct val="80000"/>
              </a:lnSpc>
              <a:buFont typeface="Wingdings" pitchFamily="2" charset="2"/>
              <a:buNone/>
              <a:defRPr/>
            </a:pPr>
            <a:endParaRPr lang="en-US" altLang="zh-CN" sz="2900" dirty="0">
              <a:ea typeface="宋体" panose="02010600030101010101" pitchFamily="2" charset="-122"/>
            </a:endParaRPr>
          </a:p>
          <a:p>
            <a:pPr lvl="1" eaLnBrk="1" hangingPunct="1">
              <a:lnSpc>
                <a:spcPct val="80000"/>
              </a:lnSpc>
              <a:buFont typeface="Wingdings" pitchFamily="2" charset="2"/>
              <a:buNone/>
              <a:defRPr/>
            </a:pPr>
            <a:endParaRPr lang="zh-CN" altLang="en-US" sz="2900" dirty="0">
              <a:ea typeface="宋体" panose="02010600030101010101" pitchFamily="2" charset="-122"/>
            </a:endParaRPr>
          </a:p>
        </p:txBody>
      </p:sp>
      <p:sp>
        <p:nvSpPr>
          <p:cNvPr id="7" name="Text Box 6"/>
          <p:cNvSpPr txBox="1">
            <a:spLocks noChangeArrowheads="1"/>
          </p:cNvSpPr>
          <p:nvPr/>
        </p:nvSpPr>
        <p:spPr bwMode="auto">
          <a:xfrm>
            <a:off x="5508625" y="1843120"/>
            <a:ext cx="1098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r>
              <a:rPr lang="zh-CN" altLang="en-US" dirty="0">
                <a:solidFill>
                  <a:srgbClr val="0000FF"/>
                </a:solidFill>
                <a:ea typeface="宋体" pitchFamily="2" charset="-122"/>
              </a:rPr>
              <a:t>主版本号</a:t>
            </a:r>
          </a:p>
        </p:txBody>
      </p:sp>
      <p:sp>
        <p:nvSpPr>
          <p:cNvPr id="8" name="Text Box 7"/>
          <p:cNvSpPr txBox="1">
            <a:spLocks noChangeArrowheads="1"/>
          </p:cNvSpPr>
          <p:nvPr/>
        </p:nvSpPr>
        <p:spPr bwMode="auto">
          <a:xfrm>
            <a:off x="6588125" y="1843120"/>
            <a:ext cx="1098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r>
              <a:rPr lang="zh-CN" altLang="en-US">
                <a:solidFill>
                  <a:srgbClr val="0000FF"/>
                </a:solidFill>
                <a:ea typeface="宋体" pitchFamily="2" charset="-122"/>
              </a:rPr>
              <a:t>次版本号</a:t>
            </a:r>
          </a:p>
        </p:txBody>
      </p:sp>
      <p:sp>
        <p:nvSpPr>
          <p:cNvPr id="9" name="Text Box 8"/>
          <p:cNvSpPr txBox="1">
            <a:spLocks noChangeArrowheads="1"/>
          </p:cNvSpPr>
          <p:nvPr/>
        </p:nvSpPr>
        <p:spPr bwMode="auto">
          <a:xfrm>
            <a:off x="7813675" y="1843120"/>
            <a:ext cx="1098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itchFamily="34" charset="0"/>
              </a:defRPr>
            </a:lvl1pPr>
            <a:lvl2pPr>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buFont typeface="Arial" pitchFamily="34" charset="0"/>
              <a:defRPr>
                <a:solidFill>
                  <a:schemeClr val="tx1"/>
                </a:solidFill>
                <a:latin typeface="Arial" pitchFamily="34" charset="0"/>
              </a:defRPr>
            </a:lvl6pPr>
            <a:lvl7pPr fontAlgn="base">
              <a:spcBef>
                <a:spcPct val="0"/>
              </a:spcBef>
              <a:spcAft>
                <a:spcPct val="0"/>
              </a:spcAft>
              <a:buFont typeface="Arial" pitchFamily="34" charset="0"/>
              <a:defRPr>
                <a:solidFill>
                  <a:schemeClr val="tx1"/>
                </a:solidFill>
                <a:latin typeface="Arial" pitchFamily="34" charset="0"/>
              </a:defRPr>
            </a:lvl7pPr>
            <a:lvl8pPr fontAlgn="base">
              <a:spcBef>
                <a:spcPct val="0"/>
              </a:spcBef>
              <a:spcAft>
                <a:spcPct val="0"/>
              </a:spcAft>
              <a:buFont typeface="Arial" pitchFamily="34" charset="0"/>
              <a:defRPr>
                <a:solidFill>
                  <a:schemeClr val="tx1"/>
                </a:solidFill>
                <a:latin typeface="Arial" pitchFamily="34" charset="0"/>
              </a:defRPr>
            </a:lvl8pPr>
            <a:lvl9pPr fontAlgn="base">
              <a:spcBef>
                <a:spcPct val="0"/>
              </a:spcBef>
              <a:spcAft>
                <a:spcPct val="0"/>
              </a:spcAft>
              <a:buFont typeface="Arial" pitchFamily="34" charset="0"/>
              <a:defRPr>
                <a:solidFill>
                  <a:schemeClr val="tx1"/>
                </a:solidFill>
                <a:latin typeface="Arial" pitchFamily="34" charset="0"/>
              </a:defRPr>
            </a:lvl9pPr>
          </a:lstStyle>
          <a:p>
            <a:r>
              <a:rPr lang="zh-CN" altLang="en-US">
                <a:solidFill>
                  <a:srgbClr val="0000FF"/>
                </a:solidFill>
                <a:ea typeface="宋体" pitchFamily="2" charset="-122"/>
              </a:rPr>
              <a:t>修订次数</a:t>
            </a:r>
          </a:p>
        </p:txBody>
      </p:sp>
      <p:sp>
        <p:nvSpPr>
          <p:cNvPr id="10" name="Line 9"/>
          <p:cNvSpPr>
            <a:spLocks noChangeShapeType="1"/>
          </p:cNvSpPr>
          <p:nvPr/>
        </p:nvSpPr>
        <p:spPr bwMode="auto">
          <a:xfrm flipV="1">
            <a:off x="6011863" y="1633570"/>
            <a:ext cx="73025" cy="28892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1" name="Line 10"/>
          <p:cNvSpPr>
            <a:spLocks noChangeShapeType="1"/>
          </p:cNvSpPr>
          <p:nvPr/>
        </p:nvSpPr>
        <p:spPr bwMode="auto">
          <a:xfrm flipH="1" flipV="1">
            <a:off x="6948488" y="1562132"/>
            <a:ext cx="71437" cy="36036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2" name="Line 11"/>
          <p:cNvSpPr>
            <a:spLocks noChangeShapeType="1"/>
          </p:cNvSpPr>
          <p:nvPr/>
        </p:nvSpPr>
        <p:spPr bwMode="auto">
          <a:xfrm flipH="1" flipV="1">
            <a:off x="8172450" y="1562132"/>
            <a:ext cx="144463" cy="36036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64476990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3.1 Linux</a:t>
            </a:r>
            <a:r>
              <a:rPr lang="zh-CN" altLang="en-US" dirty="0">
                <a:solidFill>
                  <a:schemeClr val="bg1"/>
                </a:solidFill>
              </a:rPr>
              <a:t>发行版本</a:t>
            </a:r>
          </a:p>
        </p:txBody>
      </p:sp>
      <p:sp>
        <p:nvSpPr>
          <p:cNvPr id="5" name="内容占位符 2"/>
          <p:cNvSpPr>
            <a:spLocks noGrp="1"/>
          </p:cNvSpPr>
          <p:nvPr>
            <p:ph idx="1"/>
          </p:nvPr>
        </p:nvSpPr>
        <p:spPr>
          <a:xfrm>
            <a:off x="457308" y="1143060"/>
            <a:ext cx="8578742" cy="5562454"/>
          </a:xfrm>
        </p:spPr>
        <p:txBody>
          <a:bodyPr/>
          <a:lstStyle/>
          <a:p>
            <a:pPr marL="0" indent="0" eaLnBrk="1" hangingPunct="1">
              <a:lnSpc>
                <a:spcPct val="140000"/>
              </a:lnSpc>
              <a:spcBef>
                <a:spcPts val="1800"/>
              </a:spcBef>
              <a:buFontTx/>
              <a:buNone/>
              <a:defRPr/>
            </a:pPr>
            <a:r>
              <a:rPr lang="en-US" altLang="zh-CN" sz="2000" b="1" dirty="0" err="1">
                <a:ea typeface="楷体_GB2312" pitchFamily="49" charset="-122"/>
              </a:rPr>
              <a:t>RedHat</a:t>
            </a:r>
            <a:r>
              <a:rPr lang="en-US" altLang="zh-CN" sz="2000" b="1" dirty="0">
                <a:ea typeface="楷体_GB2312" pitchFamily="49" charset="-122"/>
              </a:rPr>
              <a:t> Linux</a:t>
            </a:r>
            <a:r>
              <a:rPr lang="zh-CN" altLang="en-US" sz="2000" b="1" dirty="0">
                <a:ea typeface="楷体_GB2312" pitchFamily="49" charset="-122"/>
              </a:rPr>
              <a:t>，</a:t>
            </a:r>
            <a:r>
              <a:rPr lang="en-US" altLang="zh-CN" sz="2000" b="1" dirty="0">
                <a:ea typeface="楷体_GB2312" pitchFamily="49" charset="-122"/>
              </a:rPr>
              <a:t>Fedora</a:t>
            </a:r>
            <a:r>
              <a:rPr lang="zh-CN" altLang="en-US" sz="2000" b="1" dirty="0">
                <a:ea typeface="楷体_GB2312" pitchFamily="49" charset="-122"/>
              </a:rPr>
              <a:t>, SUSE</a:t>
            </a:r>
            <a:r>
              <a:rPr lang="en-US" altLang="zh-CN" sz="2000" b="1" dirty="0">
                <a:ea typeface="楷体_GB2312" pitchFamily="49" charset="-122"/>
              </a:rPr>
              <a:t> , Ubuntu</a:t>
            </a:r>
            <a:r>
              <a:rPr lang="zh-CN" altLang="en-US" sz="2000" b="1" dirty="0">
                <a:ea typeface="楷体_GB2312" pitchFamily="49" charset="-122"/>
              </a:rPr>
              <a:t>, </a:t>
            </a:r>
            <a:r>
              <a:rPr lang="en-US" altLang="zh-CN" sz="2000" b="1" dirty="0">
                <a:ea typeface="楷体_GB2312" pitchFamily="49" charset="-122"/>
              </a:rPr>
              <a:t>Open Linux</a:t>
            </a:r>
            <a:r>
              <a:rPr lang="zh-CN" altLang="en-US" sz="2000" b="1" dirty="0">
                <a:ea typeface="楷体_GB2312" pitchFamily="49" charset="-122"/>
              </a:rPr>
              <a:t>，</a:t>
            </a:r>
            <a:r>
              <a:rPr lang="en-US" altLang="zh-CN" sz="2000" b="1" dirty="0" err="1">
                <a:ea typeface="楷体_GB2312" pitchFamily="49" charset="-122"/>
              </a:rPr>
              <a:t>Debian</a:t>
            </a:r>
            <a:r>
              <a:rPr lang="zh-CN" altLang="en-US" sz="2000" b="1" dirty="0">
                <a:ea typeface="楷体_GB2312" pitchFamily="49" charset="-122"/>
              </a:rPr>
              <a:t>，</a:t>
            </a:r>
            <a:r>
              <a:rPr lang="en-US" altLang="zh-CN" sz="2000" b="1" dirty="0">
                <a:ea typeface="楷体_GB2312" pitchFamily="49" charset="-122"/>
              </a:rPr>
              <a:t>Turbo Linux </a:t>
            </a:r>
            <a:r>
              <a:rPr lang="zh-CN" altLang="en-US" sz="2000" b="1" dirty="0">
                <a:ea typeface="楷体_GB2312" pitchFamily="49" charset="-122"/>
              </a:rPr>
              <a:t>，中科红旗</a:t>
            </a:r>
            <a:r>
              <a:rPr lang="en-US" altLang="zh-CN" sz="2000" b="1" dirty="0">
                <a:ea typeface="楷体_GB2312" pitchFamily="49" charset="-122"/>
              </a:rPr>
              <a:t>Linux</a:t>
            </a:r>
            <a:r>
              <a:rPr lang="zh-CN" altLang="en-US" sz="2000" b="1" dirty="0">
                <a:ea typeface="楷体_GB2312" pitchFamily="49" charset="-122"/>
              </a:rPr>
              <a:t>，</a:t>
            </a:r>
            <a:r>
              <a:rPr lang="en-US" altLang="zh-CN" sz="2000" b="1" dirty="0">
                <a:ea typeface="楷体_GB2312" pitchFamily="49" charset="-122"/>
              </a:rPr>
              <a:t>…</a:t>
            </a:r>
          </a:p>
          <a:p>
            <a:pPr marL="0" indent="0" eaLnBrk="1" hangingPunct="1">
              <a:lnSpc>
                <a:spcPct val="140000"/>
              </a:lnSpc>
              <a:spcBef>
                <a:spcPts val="1800"/>
              </a:spcBef>
              <a:buFontTx/>
              <a:buNone/>
              <a:defRPr/>
            </a:pPr>
            <a:r>
              <a:rPr lang="zh-CN" altLang="en-US" sz="2000" b="1" dirty="0">
                <a:ea typeface="楷体_GB2312" pitchFamily="49" charset="-122"/>
              </a:rPr>
              <a:t>首先我们要能够清晰的区分</a:t>
            </a:r>
            <a:r>
              <a:rPr lang="en-US" altLang="zh-CN" sz="2000" b="1" dirty="0">
                <a:ea typeface="楷体_GB2312" pitchFamily="49" charset="-122"/>
              </a:rPr>
              <a:t>Linux</a:t>
            </a:r>
            <a:r>
              <a:rPr lang="zh-CN" altLang="en-US" sz="2000" b="1" dirty="0">
                <a:ea typeface="楷体_GB2312" pitchFamily="49" charset="-122"/>
              </a:rPr>
              <a:t>系统内核与</a:t>
            </a:r>
            <a:r>
              <a:rPr lang="en-US" altLang="zh-CN" sz="2000" b="1" dirty="0">
                <a:ea typeface="楷体_GB2312" pitchFamily="49" charset="-122"/>
              </a:rPr>
              <a:t>Linux</a:t>
            </a:r>
            <a:r>
              <a:rPr lang="zh-CN" altLang="en-US" sz="2000" b="1" dirty="0">
                <a:ea typeface="楷体_GB2312" pitchFamily="49" charset="-122"/>
              </a:rPr>
              <a:t>发行套件系统的区别，</a:t>
            </a:r>
            <a:r>
              <a:rPr lang="en-US" altLang="zh-CN" sz="2000" b="1" dirty="0">
                <a:ea typeface="楷体_GB2312" pitchFamily="49" charset="-122"/>
              </a:rPr>
              <a:t>Linux</a:t>
            </a:r>
            <a:r>
              <a:rPr lang="zh-CN" altLang="en-US" sz="2000" b="1" dirty="0">
                <a:ea typeface="楷体_GB2312" pitchFamily="49" charset="-122"/>
              </a:rPr>
              <a:t>系统内核指的是一个由</a:t>
            </a:r>
            <a:r>
              <a:rPr lang="en-US" altLang="zh-CN" sz="2000" b="1" dirty="0">
                <a:ea typeface="楷体_GB2312" pitchFamily="49" charset="-122"/>
              </a:rPr>
              <a:t>Linus Torvalds</a:t>
            </a:r>
            <a:r>
              <a:rPr lang="zh-CN" altLang="en-US" sz="2000" b="1" dirty="0">
                <a:ea typeface="楷体_GB2312" pitchFamily="49" charset="-122"/>
              </a:rPr>
              <a:t>负责维护，提供硬件抽象层、硬盘及文件系统控制及多任务功能的系统核心程序。而</a:t>
            </a:r>
            <a:r>
              <a:rPr lang="en-US" altLang="zh-CN" sz="2000" b="1" dirty="0">
                <a:ea typeface="楷体_GB2312" pitchFamily="49" charset="-122"/>
              </a:rPr>
              <a:t>Linux</a:t>
            </a:r>
            <a:r>
              <a:rPr lang="zh-CN" altLang="en-US" sz="2000" b="1" dirty="0">
                <a:ea typeface="楷体_GB2312" pitchFamily="49" charset="-122"/>
              </a:rPr>
              <a:t>发行套件系统才是我们常说的</a:t>
            </a:r>
            <a:r>
              <a:rPr lang="en-US" altLang="zh-CN" sz="2000" b="1" dirty="0">
                <a:ea typeface="楷体_GB2312" pitchFamily="49" charset="-122"/>
              </a:rPr>
              <a:t>Linux</a:t>
            </a:r>
            <a:r>
              <a:rPr lang="zh-CN" altLang="en-US" sz="2000" b="1" dirty="0">
                <a:ea typeface="楷体_GB2312" pitchFamily="49" charset="-122"/>
              </a:rPr>
              <a:t>操作系统，也即是由</a:t>
            </a:r>
            <a:r>
              <a:rPr lang="en-US" altLang="zh-CN" sz="2000" b="1" dirty="0">
                <a:ea typeface="楷体_GB2312" pitchFamily="49" charset="-122"/>
              </a:rPr>
              <a:t>Linux</a:t>
            </a:r>
            <a:r>
              <a:rPr lang="zh-CN" altLang="en-US" sz="2000" b="1" dirty="0">
                <a:ea typeface="楷体_GB2312" pitchFamily="49" charset="-122"/>
              </a:rPr>
              <a:t>内核与各种常用软件的集合产品，全球大约有数百款的</a:t>
            </a:r>
            <a:r>
              <a:rPr lang="en-US" altLang="zh-CN" sz="2000" b="1" dirty="0">
                <a:ea typeface="楷体_GB2312" pitchFamily="49" charset="-122"/>
              </a:rPr>
              <a:t>Linux</a:t>
            </a:r>
            <a:r>
              <a:rPr lang="zh-CN" altLang="en-US" sz="2000" b="1" dirty="0">
                <a:ea typeface="楷体_GB2312" pitchFamily="49" charset="-122"/>
              </a:rPr>
              <a:t>系统版本。</a:t>
            </a:r>
            <a:endParaRPr lang="en-US" altLang="zh-CN" sz="2000" b="1" dirty="0">
              <a:ea typeface="楷体_GB2312" pitchFamily="49" charset="-122"/>
            </a:endParaRPr>
          </a:p>
          <a:p>
            <a:pPr marL="0" indent="0" eaLnBrk="1" hangingPunct="1">
              <a:lnSpc>
                <a:spcPct val="140000"/>
              </a:lnSpc>
              <a:spcBef>
                <a:spcPts val="1800"/>
              </a:spcBef>
              <a:buFontTx/>
              <a:buNone/>
              <a:defRPr/>
            </a:pPr>
            <a:r>
              <a:rPr lang="en-US" altLang="zh-CN" sz="2000" b="1" dirty="0">
                <a:ea typeface="楷体_GB2312" pitchFamily="49" charset="-122"/>
              </a:rPr>
              <a:t>Linux</a:t>
            </a:r>
            <a:r>
              <a:rPr lang="zh-CN" altLang="en-US" sz="2000" b="1" dirty="0">
                <a:ea typeface="楷体_GB2312" pitchFamily="49" charset="-122"/>
              </a:rPr>
              <a:t>的发行版本可以大体分为两类，一类是商业公司维护的发行版本，一类是社区组织维护的发行版本，前者以著名的</a:t>
            </a:r>
            <a:r>
              <a:rPr lang="en-US" altLang="zh-CN" sz="2000" b="1" dirty="0">
                <a:ea typeface="楷体_GB2312" pitchFamily="49" charset="-122"/>
              </a:rPr>
              <a:t>Red Hat</a:t>
            </a:r>
            <a:r>
              <a:rPr lang="zh-CN" altLang="en-US" sz="2000" b="1" dirty="0">
                <a:ea typeface="楷体_GB2312" pitchFamily="49" charset="-122"/>
              </a:rPr>
              <a:t>（</a:t>
            </a:r>
            <a:r>
              <a:rPr lang="en-US" altLang="zh-CN" sz="2000" b="1" dirty="0">
                <a:ea typeface="楷体_GB2312" pitchFamily="49" charset="-122"/>
              </a:rPr>
              <a:t>RHEL</a:t>
            </a:r>
            <a:r>
              <a:rPr lang="zh-CN" altLang="en-US" sz="2000" b="1" dirty="0">
                <a:ea typeface="楷体_GB2312" pitchFamily="49" charset="-122"/>
              </a:rPr>
              <a:t>红帽）为代表，后者以</a:t>
            </a:r>
            <a:r>
              <a:rPr lang="en-US" altLang="zh-CN" sz="2000" b="1" dirty="0" err="1">
                <a:ea typeface="楷体_GB2312" pitchFamily="49" charset="-122"/>
              </a:rPr>
              <a:t>Debian</a:t>
            </a:r>
            <a:r>
              <a:rPr lang="zh-CN" altLang="en-US" sz="2000" b="1" dirty="0">
                <a:ea typeface="楷体_GB2312" pitchFamily="49" charset="-122"/>
              </a:rPr>
              <a:t>为代表。</a:t>
            </a:r>
            <a:endParaRPr lang="en-US" altLang="zh-CN" sz="2000" b="1" dirty="0">
              <a:ea typeface="楷体_GB2312" pitchFamily="49" charset="-122"/>
            </a:endParaRPr>
          </a:p>
        </p:txBody>
      </p:sp>
    </p:spTree>
    <p:extLst>
      <p:ext uri="{BB962C8B-B14F-4D97-AF65-F5344CB8AC3E}">
        <p14:creationId xmlns:p14="http://schemas.microsoft.com/office/powerpoint/2010/main" val="58847554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3.1 Linux</a:t>
            </a:r>
            <a:r>
              <a:rPr lang="zh-CN" altLang="en-US" dirty="0">
                <a:solidFill>
                  <a:schemeClr val="bg1"/>
                </a:solidFill>
              </a:rPr>
              <a:t>的选择</a:t>
            </a:r>
          </a:p>
        </p:txBody>
      </p:sp>
      <p:sp>
        <p:nvSpPr>
          <p:cNvPr id="5" name="内容占位符 2"/>
          <p:cNvSpPr>
            <a:spLocks noGrp="1"/>
          </p:cNvSpPr>
          <p:nvPr>
            <p:ph idx="1"/>
          </p:nvPr>
        </p:nvSpPr>
        <p:spPr>
          <a:xfrm>
            <a:off x="457308" y="1143060"/>
            <a:ext cx="8578742" cy="5562454"/>
          </a:xfrm>
        </p:spPr>
        <p:txBody>
          <a:bodyPr/>
          <a:lstStyle/>
          <a:p>
            <a:pPr marL="0" indent="0" eaLnBrk="1" hangingPunct="1">
              <a:lnSpc>
                <a:spcPct val="140000"/>
              </a:lnSpc>
              <a:spcBef>
                <a:spcPts val="1800"/>
              </a:spcBef>
              <a:buFontTx/>
              <a:buNone/>
              <a:defRPr/>
            </a:pPr>
            <a:r>
              <a:rPr lang="en-US" altLang="zh-CN" sz="2800" b="1" dirty="0" err="1">
                <a:ea typeface="楷体_GB2312" pitchFamily="49" charset="-122"/>
              </a:rPr>
              <a:t>Redhat</a:t>
            </a:r>
            <a:r>
              <a:rPr lang="en-US" altLang="zh-CN" sz="2800" b="1" dirty="0">
                <a:ea typeface="楷体_GB2312" pitchFamily="49" charset="-122"/>
              </a:rPr>
              <a:t> Linux</a:t>
            </a:r>
            <a:r>
              <a:rPr lang="zh-CN" altLang="en-US" sz="2800" b="1" dirty="0">
                <a:ea typeface="楷体_GB2312" pitchFamily="49" charset="-122"/>
              </a:rPr>
              <a:t>版本</a:t>
            </a:r>
            <a:endParaRPr lang="en-US" altLang="zh-CN" sz="2800" b="1" dirty="0">
              <a:ea typeface="楷体_GB2312" pitchFamily="49" charset="-122"/>
            </a:endParaRPr>
          </a:p>
          <a:p>
            <a:pPr eaLnBrk="1" hangingPunct="1">
              <a:buFont typeface="Wingdings" pitchFamily="2" charset="2"/>
              <a:buNone/>
            </a:pPr>
            <a:r>
              <a:rPr lang="en-US" altLang="zh-CN" sz="2800" dirty="0">
                <a:solidFill>
                  <a:srgbClr val="0000FF"/>
                </a:solidFill>
                <a:effectLst>
                  <a:outerShdw blurRad="38100" dist="38100" dir="2700000" algn="tl">
                    <a:srgbClr val="C0C0C0"/>
                  </a:outerShdw>
                </a:effectLst>
                <a:ea typeface="宋体" panose="02010600030101010101" pitchFamily="2" charset="-122"/>
              </a:rPr>
              <a:t>   </a:t>
            </a:r>
            <a:r>
              <a:rPr lang="zh-CN" altLang="en-US" sz="2000" dirty="0">
                <a:ea typeface="楷体_GB2312"/>
              </a:rPr>
              <a:t>（</a:t>
            </a:r>
            <a:r>
              <a:rPr lang="en-US" altLang="zh-CN" sz="2000" dirty="0">
                <a:ea typeface="楷体_GB2312"/>
              </a:rPr>
              <a:t>1</a:t>
            </a:r>
            <a:r>
              <a:rPr lang="zh-CN" altLang="en-US" sz="2000" dirty="0">
                <a:ea typeface="楷体_GB2312"/>
              </a:rPr>
              <a:t>）</a:t>
            </a:r>
            <a:r>
              <a:rPr lang="en-US" altLang="zh-CN" sz="2000" dirty="0">
                <a:ea typeface="楷体_GB2312"/>
              </a:rPr>
              <a:t>RHEL  </a:t>
            </a:r>
            <a:r>
              <a:rPr lang="zh-CN" altLang="en-US" sz="2000" dirty="0">
                <a:ea typeface="楷体_GB2312"/>
              </a:rPr>
              <a:t>（</a:t>
            </a:r>
            <a:r>
              <a:rPr lang="en-US" altLang="zh-CN" sz="2000" dirty="0" err="1">
                <a:ea typeface="楷体_GB2312"/>
              </a:rPr>
              <a:t>Redhat</a:t>
            </a:r>
            <a:r>
              <a:rPr lang="en-US" altLang="zh-CN" sz="2000" dirty="0">
                <a:ea typeface="楷体_GB2312"/>
              </a:rPr>
              <a:t> Enterprise Linux</a:t>
            </a:r>
            <a:r>
              <a:rPr lang="zh-CN" altLang="en-US" sz="2000" dirty="0">
                <a:ea typeface="楷体_GB2312"/>
              </a:rPr>
              <a:t>，也就是所谓的</a:t>
            </a:r>
            <a:r>
              <a:rPr lang="en-US" altLang="zh-CN" sz="2000" dirty="0" err="1">
                <a:ea typeface="楷体_GB2312"/>
              </a:rPr>
              <a:t>Redhat</a:t>
            </a:r>
            <a:r>
              <a:rPr lang="en-US" altLang="zh-CN" sz="2000" dirty="0">
                <a:ea typeface="楷体_GB2312"/>
              </a:rPr>
              <a:t> Advance Server</a:t>
            </a:r>
            <a:r>
              <a:rPr lang="zh-CN" altLang="en-US" sz="2000" dirty="0">
                <a:ea typeface="楷体_GB2312"/>
              </a:rPr>
              <a:t>，收费版本，稳定性非常好，适合服务器使用）</a:t>
            </a:r>
          </a:p>
          <a:p>
            <a:pPr eaLnBrk="1" hangingPunct="1">
              <a:buFont typeface="Wingdings" pitchFamily="2" charset="2"/>
              <a:buNone/>
            </a:pPr>
            <a:endParaRPr lang="zh-CN" altLang="en-US" sz="2000" dirty="0">
              <a:ea typeface="楷体_GB2312"/>
            </a:endParaRPr>
          </a:p>
          <a:p>
            <a:pPr eaLnBrk="1" hangingPunct="1">
              <a:buFont typeface="Wingdings" pitchFamily="2" charset="2"/>
              <a:buNone/>
            </a:pPr>
            <a:r>
              <a:rPr lang="zh-CN" altLang="en-US" sz="2000" dirty="0">
                <a:ea typeface="楷体_GB2312"/>
              </a:rPr>
              <a:t>    （</a:t>
            </a:r>
            <a:r>
              <a:rPr lang="en-US" altLang="zh-CN" sz="2000" dirty="0">
                <a:ea typeface="楷体_GB2312"/>
              </a:rPr>
              <a:t>2</a:t>
            </a:r>
            <a:r>
              <a:rPr lang="zh-CN" altLang="en-US" sz="2000" dirty="0">
                <a:ea typeface="楷体_GB2312"/>
              </a:rPr>
              <a:t>）</a:t>
            </a:r>
            <a:r>
              <a:rPr lang="en-US" altLang="zh-CN" sz="2000" dirty="0">
                <a:ea typeface="楷体_GB2312"/>
              </a:rPr>
              <a:t>Fedora Core  </a:t>
            </a:r>
            <a:r>
              <a:rPr lang="zh-CN" altLang="en-US" sz="2000" dirty="0">
                <a:ea typeface="楷体_GB2312"/>
              </a:rPr>
              <a:t>（由原来的</a:t>
            </a:r>
            <a:r>
              <a:rPr lang="en-US" altLang="zh-CN" sz="2000" dirty="0" err="1">
                <a:ea typeface="楷体_GB2312"/>
              </a:rPr>
              <a:t>Redhat</a:t>
            </a:r>
            <a:r>
              <a:rPr lang="zh-CN" altLang="en-US" sz="2000" dirty="0">
                <a:ea typeface="楷体_GB2312"/>
              </a:rPr>
              <a:t>桌面版本发展而来，免费版本，稳定性较差，最好只用于桌面应用）</a:t>
            </a:r>
          </a:p>
          <a:p>
            <a:pPr eaLnBrk="1" hangingPunct="1">
              <a:buFont typeface="Wingdings" pitchFamily="2" charset="2"/>
              <a:buNone/>
            </a:pPr>
            <a:endParaRPr lang="zh-CN" altLang="en-US" sz="2000" dirty="0">
              <a:ea typeface="楷体_GB2312"/>
            </a:endParaRPr>
          </a:p>
          <a:p>
            <a:pPr eaLnBrk="1" hangingPunct="1">
              <a:buFont typeface="Wingdings" pitchFamily="2" charset="2"/>
              <a:buNone/>
            </a:pPr>
            <a:r>
              <a:rPr lang="zh-CN" altLang="en-US" sz="2000" dirty="0">
                <a:ea typeface="楷体_GB2312"/>
              </a:rPr>
              <a:t>    （</a:t>
            </a:r>
            <a:r>
              <a:rPr lang="en-US" altLang="zh-CN" sz="2000" dirty="0">
                <a:ea typeface="楷体_GB2312"/>
              </a:rPr>
              <a:t>3</a:t>
            </a:r>
            <a:r>
              <a:rPr lang="zh-CN" altLang="en-US" sz="2000" dirty="0">
                <a:ea typeface="楷体_GB2312"/>
              </a:rPr>
              <a:t>）</a:t>
            </a:r>
            <a:r>
              <a:rPr lang="en-US" altLang="zh-CN" sz="2000" dirty="0" err="1">
                <a:ea typeface="楷体_GB2312"/>
              </a:rPr>
              <a:t>CentOS</a:t>
            </a:r>
            <a:r>
              <a:rPr lang="en-US" altLang="zh-CN" sz="2000" dirty="0">
                <a:ea typeface="楷体_GB2312"/>
              </a:rPr>
              <a:t>  </a:t>
            </a:r>
            <a:r>
              <a:rPr lang="zh-CN" altLang="en-US" sz="2000" dirty="0">
                <a:ea typeface="楷体_GB2312"/>
              </a:rPr>
              <a:t>（</a:t>
            </a:r>
            <a:r>
              <a:rPr lang="en-US" altLang="zh-CN" sz="2000" dirty="0">
                <a:ea typeface="楷体_GB2312"/>
              </a:rPr>
              <a:t>RHEL</a:t>
            </a:r>
            <a:r>
              <a:rPr lang="zh-CN" altLang="en-US" sz="2000" dirty="0">
                <a:ea typeface="楷体_GB2312"/>
              </a:rPr>
              <a:t>的社区克隆版本，免费版本，稳定性非常好，适合服务器使用）</a:t>
            </a:r>
            <a:endParaRPr lang="en-US" altLang="zh-CN" sz="2000" dirty="0">
              <a:ea typeface="楷体_GB2312"/>
            </a:endParaRPr>
          </a:p>
          <a:p>
            <a:pPr eaLnBrk="1" hangingPunct="1">
              <a:buFont typeface="Wingdings" pitchFamily="2" charset="2"/>
              <a:buNone/>
            </a:pPr>
            <a:endParaRPr lang="en-US" altLang="zh-CN" sz="2000" dirty="0">
              <a:ea typeface="楷体_GB2312"/>
            </a:endParaRPr>
          </a:p>
          <a:p>
            <a:pPr eaLnBrk="1" hangingPunct="1">
              <a:buFont typeface="Wingdings" pitchFamily="2" charset="2"/>
              <a:buNone/>
            </a:pPr>
            <a:r>
              <a:rPr lang="en-US" altLang="zh-CN" sz="2000" dirty="0">
                <a:ea typeface="楷体_GB2312"/>
              </a:rPr>
              <a:t>     </a:t>
            </a:r>
            <a:r>
              <a:rPr lang="en-US" altLang="zh-CN" sz="2000" dirty="0" err="1">
                <a:ea typeface="楷体_GB2312"/>
              </a:rPr>
              <a:t>Redhat</a:t>
            </a:r>
            <a:r>
              <a:rPr lang="zh-CN" altLang="en-US" sz="2000" dirty="0">
                <a:ea typeface="楷体_GB2312"/>
              </a:rPr>
              <a:t>是国内使用人群最多的</a:t>
            </a:r>
            <a:r>
              <a:rPr lang="en-US" altLang="zh-CN" sz="2000" dirty="0">
                <a:ea typeface="楷体_GB2312"/>
              </a:rPr>
              <a:t>Linux</a:t>
            </a:r>
            <a:r>
              <a:rPr lang="zh-CN" altLang="en-US" sz="2000" dirty="0">
                <a:ea typeface="楷体_GB2312"/>
              </a:rPr>
              <a:t>版本</a:t>
            </a:r>
            <a:r>
              <a:rPr lang="en-US" altLang="zh-CN" sz="2000" dirty="0">
                <a:ea typeface="楷体_GB2312"/>
              </a:rPr>
              <a:t>, </a:t>
            </a:r>
            <a:r>
              <a:rPr lang="en-US" altLang="zh-CN" sz="2000" dirty="0" err="1">
                <a:ea typeface="楷体_GB2312"/>
              </a:rPr>
              <a:t>Redhat</a:t>
            </a:r>
            <a:r>
              <a:rPr lang="zh-CN" altLang="en-US" sz="2000" dirty="0">
                <a:ea typeface="楷体_GB2312"/>
              </a:rPr>
              <a:t>系列的包管理方式采用的是基于</a:t>
            </a:r>
            <a:r>
              <a:rPr lang="en-US" altLang="zh-CN" sz="2000" dirty="0">
                <a:ea typeface="楷体_GB2312"/>
              </a:rPr>
              <a:t>RPM</a:t>
            </a:r>
            <a:r>
              <a:rPr lang="zh-CN" altLang="en-US" sz="2000" dirty="0">
                <a:ea typeface="楷体_GB2312"/>
              </a:rPr>
              <a:t>包和</a:t>
            </a:r>
            <a:r>
              <a:rPr lang="en-US" altLang="zh-CN" sz="2000" dirty="0">
                <a:ea typeface="楷体_GB2312"/>
              </a:rPr>
              <a:t>YUM</a:t>
            </a:r>
            <a:r>
              <a:rPr lang="zh-CN" altLang="en-US" sz="2000" dirty="0">
                <a:ea typeface="楷体_GB2312"/>
              </a:rPr>
              <a:t>包的管理方式</a:t>
            </a:r>
            <a:endParaRPr lang="en-US" altLang="zh-CN" sz="2000" dirty="0">
              <a:ea typeface="楷体_GB2312"/>
            </a:endParaRPr>
          </a:p>
        </p:txBody>
      </p:sp>
      <p:pic>
        <p:nvPicPr>
          <p:cNvPr id="6" name="Picture 1" descr="C:\Users\Administrator\AppData\Roaming\Tencent\Users\328492647\QQ\WinTemp\RichOle\SRAF}}$B)G}ZKR3%Q3GH%(M.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128" y="487592"/>
            <a:ext cx="1489075" cy="1201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8438750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58294"/>
            <a:ext cx="7886700" cy="1325563"/>
          </a:xfrm>
        </p:spPr>
        <p:txBody>
          <a:bodyPr/>
          <a:lstStyle/>
          <a:p>
            <a:r>
              <a:rPr lang="en-GB" altLang="zh-CN" dirty="0">
                <a:solidFill>
                  <a:schemeClr val="bg1"/>
                </a:solidFill>
              </a:rPr>
              <a:t>Fedora </a:t>
            </a:r>
            <a:endParaRPr lang="zh-CN" altLang="en-US" dirty="0">
              <a:solidFill>
                <a:schemeClr val="bg1"/>
              </a:solidFill>
            </a:endParaRPr>
          </a:p>
        </p:txBody>
      </p:sp>
      <p:sp>
        <p:nvSpPr>
          <p:cNvPr id="3" name="内容占位符 2"/>
          <p:cNvSpPr>
            <a:spLocks noGrp="1"/>
          </p:cNvSpPr>
          <p:nvPr>
            <p:ph idx="1"/>
          </p:nvPr>
        </p:nvSpPr>
        <p:spPr>
          <a:xfrm>
            <a:off x="460375" y="1371654"/>
            <a:ext cx="8229600" cy="4525963"/>
          </a:xfrm>
        </p:spPr>
        <p:txBody>
          <a:bodyPr/>
          <a:lstStyle/>
          <a:p>
            <a:pPr>
              <a:lnSpc>
                <a:spcPct val="150000"/>
              </a:lnSpc>
            </a:pPr>
            <a:r>
              <a:rPr lang="zh-CN" altLang="en-US" sz="2400" dirty="0"/>
              <a:t>由全球社区爱好者构建的面向日常应用的快速且强大的操作系统。它允许任何人自由地使用、修改和重发布。它由一个强大的社群开发。</a:t>
            </a:r>
            <a:r>
              <a:rPr lang="en-US" altLang="zh-CN" sz="2400" dirty="0"/>
              <a:t>Fedora </a:t>
            </a:r>
            <a:r>
              <a:rPr lang="zh-CN" altLang="en-US" sz="2400" dirty="0"/>
              <a:t>项目由 </a:t>
            </a:r>
            <a:r>
              <a:rPr lang="en-US" altLang="zh-CN" sz="2400" dirty="0"/>
              <a:t>Fedora </a:t>
            </a:r>
            <a:r>
              <a:rPr lang="zh-CN" altLang="en-US" sz="2400" dirty="0"/>
              <a:t>基金会管理和控制，得到了 </a:t>
            </a:r>
            <a:r>
              <a:rPr lang="en-US" altLang="zh-CN" sz="2400" dirty="0"/>
              <a:t>Red Hat </a:t>
            </a:r>
            <a:r>
              <a:rPr lang="zh-CN" altLang="en-US" sz="2400" dirty="0"/>
              <a:t>的支持。</a:t>
            </a:r>
            <a:endParaRPr lang="en-US" altLang="zh-CN" sz="2400" dirty="0"/>
          </a:p>
          <a:p>
            <a:pPr>
              <a:lnSpc>
                <a:spcPct val="150000"/>
              </a:lnSpc>
            </a:pPr>
            <a:r>
              <a:rPr lang="zh-CN" altLang="en-US" sz="2400" dirty="0"/>
              <a:t>用户可免费体验到最新的技术或工具，而功能成熟后会被加入到</a:t>
            </a:r>
            <a:r>
              <a:rPr lang="en-US" altLang="zh-CN" sz="2400" dirty="0"/>
              <a:t>RHEL</a:t>
            </a:r>
            <a:r>
              <a:rPr lang="zh-CN" altLang="en-US" sz="2400" dirty="0"/>
              <a:t>系统中。因此也被称为</a:t>
            </a:r>
            <a:r>
              <a:rPr lang="en-US" altLang="zh-CN" sz="2400" dirty="0"/>
              <a:t>RHEL</a:t>
            </a:r>
            <a:r>
              <a:rPr lang="zh-CN" altLang="en-US" sz="2400" dirty="0"/>
              <a:t>系统的“试验田”。</a:t>
            </a:r>
            <a:endParaRPr lang="en-US" altLang="zh-CN" sz="2400" dirty="0"/>
          </a:p>
          <a:p>
            <a:pPr>
              <a:lnSpc>
                <a:spcPct val="150000"/>
              </a:lnSpc>
            </a:pPr>
            <a:endParaRPr lang="en-US" altLang="zh-CN" sz="2400" dirty="0"/>
          </a:p>
        </p:txBody>
      </p:sp>
      <p:sp>
        <p:nvSpPr>
          <p:cNvPr id="4" name="AutoShape 2" descr="https://img-blog.csdn.net/20170914180012176?watermark/2/text/aHR0cDovL2Jsb2cuY3Nkbi5uZXQvemxfU3RlcEJ5U3RlcA==/font/5a6L5L2T/fontsize/400/fill/I0JBQkFCMA==/dissolve/70/gravity/Center"/>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AutoShape 4" descr="https://img-blog.csdn.net/20170914180012176?watermark/2/text/aHR0cDovL2Jsb2cuY3Nkbi5uZXQvemxfU3RlcEJ5U3RlcA==/font/5a6L5L2T/fontsize/400/fill/I0JBQkFCMA==/dissolve/70/gravity/Center"/>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30"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8039" y="160338"/>
            <a:ext cx="1333500" cy="133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9544202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30107"/>
            <a:ext cx="7886700" cy="1325563"/>
          </a:xfrm>
        </p:spPr>
        <p:txBody>
          <a:bodyPr/>
          <a:lstStyle/>
          <a:p>
            <a:r>
              <a:rPr lang="en-US" altLang="zh-CN" dirty="0">
                <a:solidFill>
                  <a:schemeClr val="bg1"/>
                </a:solidFill>
              </a:rPr>
              <a:t>centos</a:t>
            </a:r>
            <a:endParaRPr lang="zh-CN" altLang="en-US" dirty="0">
              <a:solidFill>
                <a:schemeClr val="bg1"/>
              </a:solidFill>
            </a:endParaRPr>
          </a:p>
        </p:txBody>
      </p:sp>
      <p:sp>
        <p:nvSpPr>
          <p:cNvPr id="3" name="内容占位符 2"/>
          <p:cNvSpPr>
            <a:spLocks noGrp="1"/>
          </p:cNvSpPr>
          <p:nvPr>
            <p:ph idx="1"/>
          </p:nvPr>
        </p:nvSpPr>
        <p:spPr>
          <a:xfrm>
            <a:off x="457200" y="1706643"/>
            <a:ext cx="8229600" cy="4525963"/>
          </a:xfrm>
        </p:spPr>
        <p:txBody>
          <a:bodyPr/>
          <a:lstStyle/>
          <a:p>
            <a:pPr>
              <a:lnSpc>
                <a:spcPct val="150000"/>
              </a:lnSpc>
            </a:pPr>
            <a:r>
              <a:rPr lang="zh-CN" altLang="en-US" sz="2000" b="1" dirty="0"/>
              <a:t>社区企业操作系统（</a:t>
            </a:r>
            <a:r>
              <a:rPr lang="en-GB" altLang="zh-CN" sz="2000" b="1" dirty="0"/>
              <a:t>Community Enterprise Operating </a:t>
            </a:r>
            <a:r>
              <a:rPr lang="en-GB" altLang="zh-CN" sz="2000" b="1" dirty="0" err="1"/>
              <a:t>System,Centos</a:t>
            </a:r>
            <a:r>
              <a:rPr lang="zh-CN" altLang="en-GB" sz="2000" b="1" dirty="0"/>
              <a:t>）</a:t>
            </a:r>
            <a:endParaRPr lang="en-US" altLang="zh-CN" sz="2000" b="1" dirty="0"/>
          </a:p>
          <a:p>
            <a:pPr>
              <a:lnSpc>
                <a:spcPct val="150000"/>
              </a:lnSpc>
            </a:pPr>
            <a:endParaRPr lang="en-US" altLang="zh-CN" sz="2000" b="1" dirty="0"/>
          </a:p>
          <a:p>
            <a:pPr latinLnBrk="1">
              <a:lnSpc>
                <a:spcPct val="150000"/>
              </a:lnSpc>
            </a:pPr>
            <a:r>
              <a:rPr lang="zh-CN" altLang="en-US" sz="2000" dirty="0"/>
              <a:t>来自于</a:t>
            </a:r>
            <a:r>
              <a:rPr lang="en-GB" altLang="zh-CN" sz="2000" dirty="0"/>
              <a:t>Red Hat Enterprise Linux</a:t>
            </a:r>
            <a:r>
              <a:rPr lang="zh-CN" altLang="en-US" sz="2000" dirty="0"/>
              <a:t>，依照开放源代码规定释出的源代码所编译而成。由于出自同样的源代码，因此有些要求高度稳定性的服务器以</a:t>
            </a:r>
            <a:r>
              <a:rPr lang="en-GB" altLang="zh-CN" sz="2000" dirty="0" err="1"/>
              <a:t>CentOS</a:t>
            </a:r>
            <a:r>
              <a:rPr lang="zh-CN" altLang="en-US" sz="2000" dirty="0"/>
              <a:t>替代商业版的</a:t>
            </a:r>
            <a:r>
              <a:rPr lang="en-GB" altLang="zh-CN" sz="2000" dirty="0"/>
              <a:t>Red Hat Enterprise Linux</a:t>
            </a:r>
            <a:r>
              <a:rPr lang="zh-CN" altLang="en-US" sz="2000" dirty="0"/>
              <a:t>使用。两者的不同，在于</a:t>
            </a:r>
            <a:r>
              <a:rPr lang="en-GB" altLang="zh-CN" sz="2000" dirty="0" err="1"/>
              <a:t>CentOS</a:t>
            </a:r>
            <a:r>
              <a:rPr lang="zh-CN" altLang="en-US" sz="2000" dirty="0"/>
              <a:t>并不包含封闭源代码软件。</a:t>
            </a:r>
            <a:br>
              <a:rPr lang="zh-CN" altLang="en-US" sz="2000" dirty="0"/>
            </a:br>
            <a:endParaRPr lang="zh-CN" altLang="en-US" sz="2000" dirty="0"/>
          </a:p>
          <a:p>
            <a:pPr>
              <a:lnSpc>
                <a:spcPct val="150000"/>
              </a:lnSpc>
            </a:pPr>
            <a:r>
              <a:rPr lang="en-GB" altLang="zh-CN" sz="2000" dirty="0" err="1"/>
              <a:t>CentOS</a:t>
            </a:r>
            <a:r>
              <a:rPr lang="en-GB" altLang="zh-CN" sz="2000" dirty="0"/>
              <a:t> </a:t>
            </a:r>
            <a:r>
              <a:rPr lang="zh-CN" altLang="en-US" sz="2000" dirty="0"/>
              <a:t>是</a:t>
            </a:r>
            <a:r>
              <a:rPr lang="en-GB" altLang="zh-CN" sz="2000" dirty="0"/>
              <a:t>RHEL</a:t>
            </a:r>
            <a:r>
              <a:rPr lang="zh-CN" altLang="en-US" sz="2000" dirty="0"/>
              <a:t>源代码再编译的产物，而且在</a:t>
            </a:r>
            <a:r>
              <a:rPr lang="en-GB" altLang="zh-CN" sz="2000" dirty="0"/>
              <a:t>RHEL</a:t>
            </a:r>
            <a:r>
              <a:rPr lang="zh-CN" altLang="en-US" sz="2000" dirty="0"/>
              <a:t>的基础上修正了不少已知的 </a:t>
            </a:r>
            <a:r>
              <a:rPr lang="en-GB" altLang="zh-CN" sz="2000" dirty="0"/>
              <a:t>Bug </a:t>
            </a:r>
            <a:r>
              <a:rPr lang="zh-CN" altLang="en-GB" sz="2000" dirty="0"/>
              <a:t>，</a:t>
            </a:r>
            <a:r>
              <a:rPr lang="zh-CN" altLang="en-US" sz="2000" dirty="0"/>
              <a:t>相对于其他 </a:t>
            </a:r>
            <a:r>
              <a:rPr lang="en-GB" altLang="zh-CN" sz="2000" dirty="0"/>
              <a:t>Linux </a:t>
            </a:r>
            <a:r>
              <a:rPr lang="zh-CN" altLang="en-US" sz="2000" dirty="0"/>
              <a:t>发行版，其稳定性值得信赖。</a:t>
            </a:r>
            <a:endParaRPr lang="zh-CN" alt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43722" y="381080"/>
            <a:ext cx="1428750" cy="142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6651601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5902" y="288105"/>
            <a:ext cx="8001000" cy="914400"/>
          </a:xfrm>
        </p:spPr>
        <p:txBody>
          <a:bodyPr/>
          <a:lstStyle/>
          <a:p>
            <a:r>
              <a:rPr lang="en-GB" altLang="zh-CN" dirty="0" err="1">
                <a:solidFill>
                  <a:schemeClr val="bg1"/>
                </a:solidFill>
              </a:rPr>
              <a:t>Debian</a:t>
            </a:r>
            <a:r>
              <a:rPr lang="en-GB" altLang="zh-CN" dirty="0">
                <a:solidFill>
                  <a:schemeClr val="bg1"/>
                </a:solidFill>
              </a:rPr>
              <a:t> </a:t>
            </a:r>
            <a:endParaRPr lang="zh-CN" altLang="en-US" dirty="0">
              <a:solidFill>
                <a:schemeClr val="bg1"/>
              </a:solidFill>
            </a:endParaRPr>
          </a:p>
        </p:txBody>
      </p:sp>
      <p:sp>
        <p:nvSpPr>
          <p:cNvPr id="3" name="内容占位符 2"/>
          <p:cNvSpPr>
            <a:spLocks noGrp="1"/>
          </p:cNvSpPr>
          <p:nvPr>
            <p:ph idx="1"/>
          </p:nvPr>
        </p:nvSpPr>
        <p:spPr/>
        <p:txBody>
          <a:bodyPr/>
          <a:lstStyle/>
          <a:p>
            <a:pPr latinLnBrk="1">
              <a:lnSpc>
                <a:spcPct val="150000"/>
              </a:lnSpc>
            </a:pPr>
            <a:r>
              <a:rPr lang="en-US" altLang="zh-CN" sz="2400" dirty="0" err="1"/>
              <a:t>Debian</a:t>
            </a:r>
            <a:r>
              <a:rPr lang="zh-CN" altLang="en-US" sz="2400" dirty="0"/>
              <a:t>是社区类</a:t>
            </a:r>
            <a:r>
              <a:rPr lang="en-US" altLang="zh-CN" sz="2400" dirty="0"/>
              <a:t>Linux</a:t>
            </a:r>
            <a:r>
              <a:rPr lang="zh-CN" altLang="en-US" sz="2400" dirty="0"/>
              <a:t>的典范，是迄今为止最遵循</a:t>
            </a:r>
            <a:r>
              <a:rPr lang="en-US" altLang="zh-CN" sz="2400" dirty="0"/>
              <a:t>GNU</a:t>
            </a:r>
            <a:r>
              <a:rPr lang="zh-CN" altLang="en-US" sz="2400" dirty="0"/>
              <a:t>规范的</a:t>
            </a:r>
            <a:r>
              <a:rPr lang="en-US" altLang="zh-CN" sz="2400" dirty="0"/>
              <a:t>Linux</a:t>
            </a:r>
            <a:r>
              <a:rPr lang="zh-CN" altLang="en-US" sz="2400" dirty="0"/>
              <a:t>系统。提供了接近十万种不同的开源软件支持，在国外具有很高的认可度和使用率。对于各类内核架构支持性良好，稳定性、安全性强更有免费的技术支持。</a:t>
            </a:r>
          </a:p>
          <a:p>
            <a:pPr latinLnBrk="1">
              <a:lnSpc>
                <a:spcPct val="150000"/>
              </a:lnSpc>
            </a:pPr>
            <a:r>
              <a:rPr lang="en-US" altLang="zh-CN" sz="2400" dirty="0" err="1"/>
              <a:t>Debian</a:t>
            </a:r>
            <a:r>
              <a:rPr lang="zh-CN" altLang="en-US" sz="2400" dirty="0"/>
              <a:t>最具特色的是</a:t>
            </a:r>
            <a:r>
              <a:rPr lang="en-US" altLang="zh-CN" sz="2400" dirty="0"/>
              <a:t>apt-get / </a:t>
            </a:r>
            <a:r>
              <a:rPr lang="en-US" altLang="zh-CN" sz="2400" dirty="0" err="1"/>
              <a:t>dpkg</a:t>
            </a:r>
            <a:r>
              <a:rPr lang="zh-CN" altLang="en-US" sz="2400" dirty="0"/>
              <a:t>包管理方式。</a:t>
            </a:r>
          </a:p>
          <a:p>
            <a:endParaRPr lang="zh-CN" altLang="en-US" dirty="0"/>
          </a:p>
        </p:txBody>
      </p:sp>
      <p:sp>
        <p:nvSpPr>
          <p:cNvPr id="4" name="AutoShape 2" descr="https://img-blog.csdn.net/20170914180537008?watermark/2/text/aHR0cDovL2Jsb2cuY3Nkbi5uZXQvemxfU3RlcEJ5U3RlcA==/font/5a6L5L2T/fontsize/400/fill/I0JBQkFCMA==/dissolve/70/gravity/Center"/>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19920" y="160338"/>
            <a:ext cx="1152525" cy="1438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8557593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164689"/>
            <a:ext cx="7886700" cy="1325563"/>
          </a:xfrm>
        </p:spPr>
        <p:txBody>
          <a:bodyPr/>
          <a:lstStyle/>
          <a:p>
            <a:r>
              <a:rPr lang="en-GB" altLang="zh-CN" dirty="0">
                <a:solidFill>
                  <a:schemeClr val="bg1"/>
                </a:solidFill>
              </a:rPr>
              <a:t>Ubuntu</a:t>
            </a:r>
            <a:endParaRPr lang="zh-CN" altLang="en-US" dirty="0">
              <a:solidFill>
                <a:schemeClr val="bg1"/>
              </a:solidFill>
            </a:endParaRPr>
          </a:p>
        </p:txBody>
      </p:sp>
      <p:sp>
        <p:nvSpPr>
          <p:cNvPr id="3" name="内容占位符 2"/>
          <p:cNvSpPr>
            <a:spLocks noGrp="1"/>
          </p:cNvSpPr>
          <p:nvPr>
            <p:ph idx="1"/>
          </p:nvPr>
        </p:nvSpPr>
        <p:spPr>
          <a:xfrm>
            <a:off x="523795" y="1295456"/>
            <a:ext cx="8229600" cy="4525963"/>
          </a:xfrm>
        </p:spPr>
        <p:txBody>
          <a:bodyPr>
            <a:normAutofit lnSpcReduction="10000"/>
          </a:bodyPr>
          <a:lstStyle/>
          <a:p>
            <a:pPr latinLnBrk="1">
              <a:lnSpc>
                <a:spcPct val="150000"/>
              </a:lnSpc>
            </a:pPr>
            <a:r>
              <a:rPr lang="zh-CN" altLang="en-US" sz="2400" dirty="0"/>
              <a:t> </a:t>
            </a:r>
            <a:r>
              <a:rPr lang="en-US" altLang="zh-CN" sz="2400" dirty="0"/>
              <a:t>Ubuntu</a:t>
            </a:r>
            <a:r>
              <a:rPr lang="zh-CN" altLang="en-US" sz="2400" dirty="0"/>
              <a:t>是一款基于</a:t>
            </a:r>
            <a:r>
              <a:rPr lang="en-US" altLang="zh-CN" sz="2400" dirty="0" err="1"/>
              <a:t>Debian</a:t>
            </a:r>
            <a:r>
              <a:rPr lang="zh-CN" altLang="en-US" sz="2400" dirty="0"/>
              <a:t>派生的操作系统，对新款硬件具有极强的兼容能力。  特点是界面非常友好，容易上手，对硬件支持非常全面，是最适合做桌面系统的</a:t>
            </a:r>
            <a:r>
              <a:rPr lang="en-US" altLang="zh-CN" sz="2400" dirty="0"/>
              <a:t>Linux</a:t>
            </a:r>
            <a:r>
              <a:rPr lang="zh-CN" altLang="en-US" sz="2400" dirty="0"/>
              <a:t>发行版本，同时</a:t>
            </a:r>
            <a:r>
              <a:rPr lang="en-US" altLang="zh-CN" sz="2400" dirty="0"/>
              <a:t>Ubuntu</a:t>
            </a:r>
            <a:r>
              <a:rPr lang="zh-CN" altLang="en-US" sz="2400" dirty="0"/>
              <a:t>也可用于服务器领域。</a:t>
            </a:r>
            <a:br>
              <a:rPr lang="zh-CN" altLang="en-US" sz="2400" dirty="0"/>
            </a:br>
            <a:endParaRPr lang="zh-CN" altLang="en-US" sz="2400" dirty="0"/>
          </a:p>
          <a:p>
            <a:pPr latinLnBrk="1">
              <a:lnSpc>
                <a:spcPct val="150000"/>
              </a:lnSpc>
            </a:pPr>
            <a:r>
              <a:rPr lang="en-US" altLang="zh-CN" sz="2400" dirty="0"/>
              <a:t>Ubuntu</a:t>
            </a:r>
            <a:r>
              <a:rPr lang="zh-CN" altLang="en-US" sz="2400" dirty="0"/>
              <a:t>的目标在于为一般用户提供一个最新的，同时又相对稳定的主要由自由软件构建而成的操作系统。</a:t>
            </a:r>
            <a:r>
              <a:rPr lang="en-US" altLang="zh-CN" sz="2400" dirty="0"/>
              <a:t>Ubuntu</a:t>
            </a:r>
            <a:r>
              <a:rPr lang="zh-CN" altLang="en-US" sz="2400" dirty="0"/>
              <a:t>具有强大的社区力量，用户可以方便地从社区获取帮助。</a:t>
            </a:r>
          </a:p>
          <a:p>
            <a:pPr>
              <a:lnSpc>
                <a:spcPct val="150000"/>
              </a:lnSpc>
            </a:pPr>
            <a:endParaRPr lang="zh-CN" altLang="en-US" sz="2400"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0411" y="152486"/>
            <a:ext cx="1133475" cy="1133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4860496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3.1 Linux</a:t>
            </a:r>
            <a:r>
              <a:rPr lang="zh-CN" altLang="en-US" dirty="0">
                <a:solidFill>
                  <a:schemeClr val="bg1"/>
                </a:solidFill>
              </a:rPr>
              <a:t>的选择</a:t>
            </a:r>
          </a:p>
        </p:txBody>
      </p:sp>
      <p:sp>
        <p:nvSpPr>
          <p:cNvPr id="5" name="内容占位符 2"/>
          <p:cNvSpPr>
            <a:spLocks noGrp="1"/>
          </p:cNvSpPr>
          <p:nvPr>
            <p:ph idx="1"/>
          </p:nvPr>
        </p:nvSpPr>
        <p:spPr>
          <a:xfrm>
            <a:off x="457308" y="1295456"/>
            <a:ext cx="8578742" cy="5562454"/>
          </a:xfrm>
        </p:spPr>
        <p:txBody>
          <a:bodyPr/>
          <a:lstStyle/>
          <a:p>
            <a:pPr eaLnBrk="1" hangingPunct="1">
              <a:lnSpc>
                <a:spcPct val="125000"/>
              </a:lnSpc>
              <a:buFont typeface="Wingdings" pitchFamily="2" charset="2"/>
              <a:buNone/>
            </a:pPr>
            <a:r>
              <a:rPr lang="zh-CN" altLang="en-US" sz="2400" dirty="0">
                <a:ea typeface="楷体_GB2312"/>
              </a:rPr>
              <a:t>（</a:t>
            </a:r>
            <a:r>
              <a:rPr lang="en-US" altLang="zh-CN" sz="2400" dirty="0">
                <a:ea typeface="楷体_GB2312"/>
              </a:rPr>
              <a:t>1</a:t>
            </a:r>
            <a:r>
              <a:rPr lang="zh-CN" altLang="en-US" sz="2400" dirty="0">
                <a:ea typeface="楷体_GB2312"/>
              </a:rPr>
              <a:t>）选择哪个</a:t>
            </a:r>
            <a:r>
              <a:rPr lang="en-US" altLang="zh-CN" sz="2400" dirty="0">
                <a:ea typeface="楷体_GB2312"/>
              </a:rPr>
              <a:t>Linux</a:t>
            </a:r>
            <a:r>
              <a:rPr lang="zh-CN" altLang="en-US" sz="2400" dirty="0">
                <a:ea typeface="楷体_GB2312"/>
              </a:rPr>
              <a:t>发行版？</a:t>
            </a:r>
          </a:p>
          <a:p>
            <a:pPr eaLnBrk="1" hangingPunct="1">
              <a:lnSpc>
                <a:spcPct val="125000"/>
              </a:lnSpc>
              <a:buFont typeface="Wingdings" pitchFamily="2" charset="2"/>
              <a:buNone/>
            </a:pPr>
            <a:r>
              <a:rPr lang="zh-CN" altLang="en-US" sz="2400" dirty="0">
                <a:ea typeface="楷体_GB2312"/>
              </a:rPr>
              <a:t> </a:t>
            </a:r>
            <a:r>
              <a:rPr lang="zh-CN" altLang="en-US" sz="2400" dirty="0"/>
              <a:t>      在</a:t>
            </a:r>
            <a:r>
              <a:rPr lang="en-US" altLang="zh-CN" sz="2400" dirty="0"/>
              <a:t>Linux</a:t>
            </a:r>
            <a:r>
              <a:rPr lang="zh-CN" altLang="en-US" sz="2400" dirty="0"/>
              <a:t>系统各个发行版中，</a:t>
            </a:r>
            <a:r>
              <a:rPr lang="en-US" altLang="zh-CN" sz="2400" dirty="0" err="1"/>
              <a:t>CentOS</a:t>
            </a:r>
            <a:r>
              <a:rPr lang="zh-CN" altLang="en-US" sz="2400" dirty="0"/>
              <a:t>系统和</a:t>
            </a:r>
            <a:r>
              <a:rPr lang="en-US" altLang="zh-CN" sz="2400" dirty="0"/>
              <a:t>Ubuntu</a:t>
            </a:r>
            <a:r>
              <a:rPr lang="zh-CN" altLang="en-US" sz="2400" dirty="0"/>
              <a:t>系统在服务端和桌面端使用占比最高，网络上资料最为齐全，所以建议使用</a:t>
            </a:r>
            <a:r>
              <a:rPr lang="en-US" altLang="zh-CN" sz="2400" dirty="0"/>
              <a:t>CentOS </a:t>
            </a:r>
            <a:r>
              <a:rPr lang="zh-CN" altLang="en-US" sz="2400" dirty="0"/>
              <a:t>或</a:t>
            </a:r>
            <a:r>
              <a:rPr lang="en-US" altLang="zh-CN" sz="2400" dirty="0"/>
              <a:t>Ubuntu</a:t>
            </a:r>
          </a:p>
          <a:p>
            <a:pPr eaLnBrk="1" hangingPunct="1">
              <a:lnSpc>
                <a:spcPct val="125000"/>
              </a:lnSpc>
              <a:buFont typeface="Wingdings" pitchFamily="2" charset="2"/>
              <a:buNone/>
            </a:pPr>
            <a:endParaRPr lang="en-US" altLang="zh-CN" sz="2400" dirty="0">
              <a:ea typeface="楷体_GB2312"/>
            </a:endParaRPr>
          </a:p>
          <a:p>
            <a:pPr eaLnBrk="1" hangingPunct="1">
              <a:lnSpc>
                <a:spcPct val="125000"/>
              </a:lnSpc>
              <a:buFont typeface="Wingdings" pitchFamily="2" charset="2"/>
              <a:buNone/>
            </a:pPr>
            <a:r>
              <a:rPr lang="zh-CN" altLang="en-US" sz="2400" dirty="0">
                <a:ea typeface="楷体_GB2312"/>
              </a:rPr>
              <a:t>（</a:t>
            </a:r>
            <a:r>
              <a:rPr lang="en-US" altLang="zh-CN" sz="2400" dirty="0">
                <a:ea typeface="楷体_GB2312"/>
              </a:rPr>
              <a:t>2</a:t>
            </a:r>
            <a:r>
              <a:rPr lang="zh-CN" altLang="en-US" sz="2400" dirty="0">
                <a:ea typeface="楷体_GB2312"/>
              </a:rPr>
              <a:t>）选择</a:t>
            </a:r>
            <a:r>
              <a:rPr lang="en-US" altLang="zh-CN" sz="2400" dirty="0">
                <a:ea typeface="楷体_GB2312"/>
              </a:rPr>
              <a:t>32</a:t>
            </a:r>
            <a:r>
              <a:rPr lang="zh-CN" altLang="en-US" sz="2400" dirty="0">
                <a:ea typeface="楷体_GB2312"/>
              </a:rPr>
              <a:t>位还是</a:t>
            </a:r>
            <a:r>
              <a:rPr lang="en-US" altLang="zh-CN" sz="2400" dirty="0">
                <a:ea typeface="楷体_GB2312"/>
              </a:rPr>
              <a:t>64</a:t>
            </a:r>
            <a:r>
              <a:rPr lang="zh-CN" altLang="en-US" sz="2400" dirty="0">
                <a:ea typeface="楷体_GB2312"/>
              </a:rPr>
              <a:t>位？</a:t>
            </a:r>
          </a:p>
          <a:p>
            <a:pPr lvl="1" eaLnBrk="1" hangingPunct="1">
              <a:lnSpc>
                <a:spcPct val="125000"/>
              </a:lnSpc>
              <a:buFont typeface="Arial" panose="020B0604020202020204" pitchFamily="34" charset="0"/>
              <a:buChar char="•"/>
            </a:pPr>
            <a:r>
              <a:rPr lang="zh-CN" altLang="en-US" sz="2400" dirty="0"/>
              <a:t>如果电脑比较老或者内存小于</a:t>
            </a:r>
            <a:r>
              <a:rPr lang="en-US" altLang="zh-CN" sz="2400" dirty="0"/>
              <a:t>2G</a:t>
            </a:r>
            <a:r>
              <a:rPr lang="zh-CN" altLang="en-US" sz="2400" dirty="0"/>
              <a:t>，那么建议选择</a:t>
            </a:r>
            <a:r>
              <a:rPr lang="en-US" altLang="zh-CN" sz="2400" dirty="0"/>
              <a:t>32</a:t>
            </a:r>
            <a:r>
              <a:rPr lang="zh-CN" altLang="en-US" sz="2400" dirty="0"/>
              <a:t>位系统版本的</a:t>
            </a:r>
            <a:r>
              <a:rPr lang="en-US" altLang="zh-CN" sz="2400" dirty="0"/>
              <a:t>Linux</a:t>
            </a:r>
          </a:p>
          <a:p>
            <a:pPr lvl="1" eaLnBrk="1" hangingPunct="1">
              <a:lnSpc>
                <a:spcPct val="125000"/>
              </a:lnSpc>
              <a:buFont typeface="Arial" panose="020B0604020202020204" pitchFamily="34" charset="0"/>
              <a:buChar char="•"/>
            </a:pPr>
            <a:r>
              <a:rPr lang="zh-CN" altLang="en-US" sz="2400" dirty="0"/>
              <a:t>如果内存大于</a:t>
            </a:r>
            <a:r>
              <a:rPr lang="en-US" altLang="zh-CN" sz="2400" dirty="0"/>
              <a:t>4G</a:t>
            </a:r>
            <a:r>
              <a:rPr lang="zh-CN" altLang="en-US" sz="2400" dirty="0"/>
              <a:t>，那么建议选择</a:t>
            </a:r>
            <a:r>
              <a:rPr lang="en-US" altLang="zh-CN" sz="2400" dirty="0"/>
              <a:t>64</a:t>
            </a:r>
            <a:r>
              <a:rPr lang="zh-CN" altLang="en-US" sz="2400" dirty="0"/>
              <a:t>位系统版本的</a:t>
            </a:r>
            <a:r>
              <a:rPr lang="en-US" altLang="zh-CN" sz="2400" dirty="0"/>
              <a:t>Linux</a:t>
            </a:r>
          </a:p>
          <a:p>
            <a:pPr eaLnBrk="1" hangingPunct="1">
              <a:lnSpc>
                <a:spcPct val="125000"/>
              </a:lnSpc>
              <a:buFont typeface="Wingdings" pitchFamily="2" charset="2"/>
              <a:buNone/>
            </a:pPr>
            <a:endParaRPr lang="en-US" altLang="zh-CN" sz="2400" dirty="0">
              <a:ea typeface="楷体_GB2312"/>
            </a:endParaRPr>
          </a:p>
        </p:txBody>
      </p:sp>
    </p:spTree>
    <p:extLst>
      <p:ext uri="{BB962C8B-B14F-4D97-AF65-F5344CB8AC3E}">
        <p14:creationId xmlns:p14="http://schemas.microsoft.com/office/powerpoint/2010/main" val="331771499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3.1 Linux</a:t>
            </a:r>
            <a:r>
              <a:rPr lang="zh-CN" altLang="en-US" dirty="0">
                <a:solidFill>
                  <a:schemeClr val="bg1"/>
                </a:solidFill>
              </a:rPr>
              <a:t>的选择</a:t>
            </a:r>
          </a:p>
        </p:txBody>
      </p:sp>
      <p:sp>
        <p:nvSpPr>
          <p:cNvPr id="5" name="内容占位符 2"/>
          <p:cNvSpPr>
            <a:spLocks noGrp="1"/>
          </p:cNvSpPr>
          <p:nvPr>
            <p:ph idx="1"/>
          </p:nvPr>
        </p:nvSpPr>
        <p:spPr>
          <a:xfrm>
            <a:off x="457308" y="1143060"/>
            <a:ext cx="8578742" cy="5562454"/>
          </a:xfrm>
        </p:spPr>
        <p:txBody>
          <a:bodyPr/>
          <a:lstStyle/>
          <a:p>
            <a:pPr marL="0" indent="0" eaLnBrk="1" hangingPunct="1">
              <a:lnSpc>
                <a:spcPct val="140000"/>
              </a:lnSpc>
              <a:spcBef>
                <a:spcPts val="1800"/>
              </a:spcBef>
              <a:buFontTx/>
              <a:buNone/>
              <a:defRPr/>
            </a:pPr>
            <a:r>
              <a:rPr lang="zh-CN" altLang="en-US" sz="2800" b="1" dirty="0"/>
              <a:t>系统安装方式：选择虚拟机安装还是双系统安装</a:t>
            </a:r>
            <a:endParaRPr lang="en-US" altLang="zh-CN" sz="2800" b="1" dirty="0">
              <a:ea typeface="楷体_GB2312" pitchFamily="49" charset="-122"/>
            </a:endParaRPr>
          </a:p>
          <a:p>
            <a:pPr>
              <a:lnSpc>
                <a:spcPct val="125000"/>
              </a:lnSpc>
              <a:spcBef>
                <a:spcPts val="1800"/>
              </a:spcBef>
              <a:buFont typeface="Arial" charset="0"/>
              <a:buChar char="•"/>
            </a:pPr>
            <a:r>
              <a:rPr lang="zh-CN" altLang="en-US" sz="2400" dirty="0"/>
              <a:t>建议电脑比较新或者配置内存</a:t>
            </a:r>
            <a:r>
              <a:rPr lang="en-US" altLang="zh-CN" sz="2400" dirty="0"/>
              <a:t>4G</a:t>
            </a:r>
            <a:r>
              <a:rPr lang="zh-CN" altLang="en-US" sz="2400" dirty="0"/>
              <a:t>以上的电脑可以选择虚拟机安装。</a:t>
            </a:r>
            <a:endParaRPr lang="en-US" altLang="zh-CN" sz="2400" dirty="0"/>
          </a:p>
          <a:p>
            <a:pPr>
              <a:lnSpc>
                <a:spcPct val="125000"/>
              </a:lnSpc>
              <a:spcBef>
                <a:spcPts val="1800"/>
              </a:spcBef>
              <a:buFont typeface="Arial" charset="0"/>
              <a:buChar char="•"/>
            </a:pPr>
            <a:r>
              <a:rPr lang="zh-CN" altLang="en-US" sz="2400" dirty="0"/>
              <a:t>电脑较旧或配置内存小于等于</a:t>
            </a:r>
            <a:r>
              <a:rPr lang="en-US" altLang="zh-CN" sz="2400" dirty="0"/>
              <a:t>4G</a:t>
            </a:r>
            <a:r>
              <a:rPr lang="zh-CN" altLang="en-US" sz="2400" dirty="0"/>
              <a:t>的电脑强烈建议选择双系统安装，否则，在配置较低的计算机上运行</a:t>
            </a:r>
            <a:r>
              <a:rPr lang="en-US" altLang="zh-CN" sz="2400" dirty="0"/>
              <a:t>Linux</a:t>
            </a:r>
            <a:r>
              <a:rPr lang="zh-CN" altLang="en-US" sz="2400" dirty="0"/>
              <a:t>虚拟机，系统运行速度会非常慢。</a:t>
            </a:r>
            <a:endParaRPr lang="en-US" altLang="zh-CN" sz="2400" dirty="0"/>
          </a:p>
        </p:txBody>
      </p:sp>
    </p:spTree>
    <p:extLst>
      <p:ext uri="{BB962C8B-B14F-4D97-AF65-F5344CB8AC3E}">
        <p14:creationId xmlns:p14="http://schemas.microsoft.com/office/powerpoint/2010/main" val="31608695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1.3 </a:t>
            </a:r>
            <a:r>
              <a:rPr lang="zh-CN" altLang="en-US" dirty="0">
                <a:solidFill>
                  <a:schemeClr val="bg1"/>
                </a:solidFill>
              </a:rPr>
              <a:t>课程配套资料</a:t>
            </a:r>
          </a:p>
        </p:txBody>
      </p:sp>
      <p:sp>
        <p:nvSpPr>
          <p:cNvPr id="5" name="内容占位符 2"/>
          <p:cNvSpPr>
            <a:spLocks noGrp="1"/>
          </p:cNvSpPr>
          <p:nvPr>
            <p:ph idx="1"/>
          </p:nvPr>
        </p:nvSpPr>
        <p:spPr>
          <a:xfrm>
            <a:off x="457308" y="1447852"/>
            <a:ext cx="8578742" cy="5029068"/>
          </a:xfrm>
        </p:spPr>
        <p:txBody>
          <a:bodyPr/>
          <a:lstStyle/>
          <a:p>
            <a:pPr lvl="1" eaLnBrk="1" hangingPunct="1">
              <a:lnSpc>
                <a:spcPct val="150000"/>
              </a:lnSpc>
              <a:buFont typeface="Wingdings" pitchFamily="2" charset="2"/>
              <a:buNone/>
              <a:defRPr/>
            </a:pPr>
            <a:r>
              <a:rPr lang="en-US" altLang="zh-CN" sz="3200" u="sng" dirty="0">
                <a:solidFill>
                  <a:srgbClr val="0000FF"/>
                </a:solidFill>
                <a:ea typeface="宋体" panose="02010600030101010101" pitchFamily="2" charset="-122"/>
              </a:rPr>
              <a:t>http://www.linuxfoundation.org/</a:t>
            </a:r>
          </a:p>
          <a:p>
            <a:pPr lvl="1" eaLnBrk="1" hangingPunct="1">
              <a:lnSpc>
                <a:spcPct val="150000"/>
              </a:lnSpc>
              <a:buFont typeface="Wingdings" pitchFamily="2" charset="2"/>
              <a:buNone/>
              <a:defRPr/>
            </a:pPr>
            <a:r>
              <a:rPr lang="en-US" altLang="zh-CN" sz="3200" u="sng" dirty="0">
                <a:solidFill>
                  <a:srgbClr val="0000FF"/>
                </a:solidFill>
                <a:ea typeface="宋体" panose="02010600030101010101" pitchFamily="2" charset="-122"/>
              </a:rPr>
              <a:t>http://www.gnu.org/</a:t>
            </a:r>
          </a:p>
          <a:p>
            <a:pPr lvl="1" eaLnBrk="1" hangingPunct="1">
              <a:lnSpc>
                <a:spcPct val="150000"/>
              </a:lnSpc>
              <a:buFont typeface="Wingdings" pitchFamily="2" charset="2"/>
              <a:buNone/>
              <a:defRPr/>
            </a:pPr>
            <a:r>
              <a:rPr lang="en-US" altLang="zh-CN" sz="3200" u="sng" dirty="0">
                <a:solidFill>
                  <a:srgbClr val="0000FF"/>
                </a:solidFill>
                <a:ea typeface="宋体" panose="02010600030101010101" pitchFamily="2" charset="-122"/>
              </a:rPr>
              <a:t>http://fedoraproject.org/</a:t>
            </a:r>
          </a:p>
          <a:p>
            <a:pPr lvl="1" eaLnBrk="1" hangingPunct="1">
              <a:lnSpc>
                <a:spcPct val="150000"/>
              </a:lnSpc>
              <a:buFont typeface="Wingdings" pitchFamily="2" charset="2"/>
              <a:buNone/>
              <a:defRPr/>
            </a:pPr>
            <a:r>
              <a:rPr lang="en-US" altLang="zh-CN" sz="3200" u="sng" dirty="0">
                <a:solidFill>
                  <a:srgbClr val="0000FF"/>
                </a:solidFill>
                <a:ea typeface="宋体" panose="02010600030101010101" pitchFamily="2" charset="-122"/>
              </a:rPr>
              <a:t>http://forum.ubuntu.org.cn/</a:t>
            </a:r>
          </a:p>
          <a:p>
            <a:pPr lvl="1" eaLnBrk="1" hangingPunct="1">
              <a:lnSpc>
                <a:spcPct val="150000"/>
              </a:lnSpc>
              <a:buFont typeface="Wingdings" pitchFamily="2" charset="2"/>
              <a:buNone/>
              <a:defRPr/>
            </a:pPr>
            <a:r>
              <a:rPr lang="en-US" altLang="zh-CN" sz="3200" u="sng" dirty="0">
                <a:solidFill>
                  <a:srgbClr val="0000FF"/>
                </a:solidFill>
                <a:ea typeface="宋体" panose="02010600030101010101" pitchFamily="2" charset="-122"/>
              </a:rPr>
              <a:t>http://download.chinaunix.net/</a:t>
            </a:r>
          </a:p>
        </p:txBody>
      </p:sp>
    </p:spTree>
    <p:extLst>
      <p:ext uri="{BB962C8B-B14F-4D97-AF65-F5344CB8AC3E}">
        <p14:creationId xmlns:p14="http://schemas.microsoft.com/office/powerpoint/2010/main" val="40878285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标题 2"/>
          <p:cNvSpPr>
            <a:spLocks noGrp="1"/>
          </p:cNvSpPr>
          <p:nvPr>
            <p:ph type="title" idx="10"/>
          </p:nvPr>
        </p:nvSpPr>
        <p:spPr>
          <a:xfrm>
            <a:off x="0" y="76200"/>
            <a:ext cx="8001000" cy="914400"/>
          </a:xfrm>
        </p:spPr>
        <p:txBody>
          <a:bodyPr/>
          <a:lstStyle/>
          <a:p>
            <a:r>
              <a:rPr lang="en-US" altLang="zh-CN" dirty="0">
                <a:solidFill>
                  <a:schemeClr val="bg1"/>
                </a:solidFill>
              </a:rPr>
              <a:t>    3.2 </a:t>
            </a:r>
            <a:r>
              <a:rPr lang="zh-CN" altLang="en-US" dirty="0">
                <a:solidFill>
                  <a:schemeClr val="bg1"/>
                </a:solidFill>
              </a:rPr>
              <a:t>安装</a:t>
            </a:r>
            <a:r>
              <a:rPr lang="en-US" altLang="zh-CN" dirty="0">
                <a:solidFill>
                  <a:schemeClr val="bg1"/>
                </a:solidFill>
              </a:rPr>
              <a:t>Linux</a:t>
            </a:r>
            <a:r>
              <a:rPr lang="zh-CN" altLang="en-US" dirty="0">
                <a:solidFill>
                  <a:schemeClr val="bg1"/>
                </a:solidFill>
              </a:rPr>
              <a:t>虚拟机</a:t>
            </a:r>
          </a:p>
        </p:txBody>
      </p:sp>
      <p:sp>
        <p:nvSpPr>
          <p:cNvPr id="22531" name="TextBox 3"/>
          <p:cNvSpPr txBox="1">
            <a:spLocks noChangeArrowheads="1"/>
          </p:cNvSpPr>
          <p:nvPr/>
        </p:nvSpPr>
        <p:spPr bwMode="auto">
          <a:xfrm>
            <a:off x="685800" y="1143000"/>
            <a:ext cx="4271234"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zh-CN" altLang="en-US" dirty="0"/>
              <a:t>一、材料和工具</a:t>
            </a:r>
            <a:endParaRPr lang="en-US" altLang="zh-CN" dirty="0"/>
          </a:p>
          <a:p>
            <a:pPr eaLnBrk="1" hangingPunct="1"/>
            <a:r>
              <a:rPr lang="en-US" altLang="zh-CN" dirty="0"/>
              <a:t>1</a:t>
            </a:r>
            <a:r>
              <a:rPr lang="zh-CN" altLang="en-US" dirty="0"/>
              <a:t>、下载</a:t>
            </a:r>
            <a:r>
              <a:rPr lang="en-US" altLang="zh-CN" dirty="0" err="1"/>
              <a:t>VirtualBox</a:t>
            </a:r>
            <a:r>
              <a:rPr lang="zh-CN" altLang="en-US" dirty="0"/>
              <a:t>虚拟机软件</a:t>
            </a:r>
            <a:endParaRPr lang="en-US" altLang="zh-CN" dirty="0"/>
          </a:p>
          <a:p>
            <a:pPr eaLnBrk="1" hangingPunct="1"/>
            <a:r>
              <a:rPr lang="en-US" altLang="zh-CN" dirty="0"/>
              <a:t>2.  </a:t>
            </a:r>
            <a:r>
              <a:rPr lang="zh-CN" altLang="en-US" dirty="0"/>
              <a:t>下载</a:t>
            </a:r>
            <a:r>
              <a:rPr lang="en-US" altLang="zh-CN" dirty="0"/>
              <a:t>Ubuntu LTS 16.04 ISO</a:t>
            </a:r>
            <a:r>
              <a:rPr lang="zh-CN" altLang="en-US" dirty="0"/>
              <a:t>映像文件</a:t>
            </a:r>
          </a:p>
        </p:txBody>
      </p:sp>
      <p:sp>
        <p:nvSpPr>
          <p:cNvPr id="22532" name="TextBox 4"/>
          <p:cNvSpPr txBox="1">
            <a:spLocks noChangeArrowheads="1"/>
          </p:cNvSpPr>
          <p:nvPr/>
        </p:nvSpPr>
        <p:spPr bwMode="auto">
          <a:xfrm>
            <a:off x="685800" y="2209800"/>
            <a:ext cx="74676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zh-CN" altLang="en-US" dirty="0"/>
              <a:t>二、步骤</a:t>
            </a:r>
            <a:endParaRPr lang="en-US" altLang="zh-CN" dirty="0"/>
          </a:p>
          <a:p>
            <a:pPr eaLnBrk="1" hangingPunct="1"/>
            <a:r>
              <a:rPr lang="zh-CN" altLang="en-US" dirty="0"/>
              <a:t>（一）确认系统版本</a:t>
            </a:r>
          </a:p>
          <a:p>
            <a:pPr eaLnBrk="1" hangingPunct="1"/>
            <a:r>
              <a:rPr lang="zh-CN" altLang="en-US" dirty="0"/>
              <a:t>如果选择的系统是</a:t>
            </a:r>
            <a:r>
              <a:rPr lang="en-US" altLang="zh-CN" dirty="0"/>
              <a:t>64</a:t>
            </a:r>
            <a:r>
              <a:rPr lang="zh-CN" altLang="en-US" dirty="0"/>
              <a:t>位</a:t>
            </a:r>
            <a:r>
              <a:rPr lang="en-US" altLang="zh-CN" dirty="0"/>
              <a:t>Ubuntu</a:t>
            </a:r>
            <a:r>
              <a:rPr lang="zh-CN" altLang="en-US" dirty="0"/>
              <a:t>系统，那么在安装虚拟机前，我们还要进入</a:t>
            </a:r>
            <a:r>
              <a:rPr lang="en-US" altLang="zh-CN" dirty="0"/>
              <a:t>BIOS</a:t>
            </a:r>
            <a:r>
              <a:rPr lang="zh-CN" altLang="en-US" dirty="0"/>
              <a:t>开启</a:t>
            </a:r>
            <a:r>
              <a:rPr lang="en-US" altLang="zh-CN" dirty="0"/>
              <a:t>CPU</a:t>
            </a:r>
            <a:r>
              <a:rPr lang="zh-CN" altLang="en-US" dirty="0"/>
              <a:t>的虚拟化</a:t>
            </a:r>
          </a:p>
        </p:txBody>
      </p:sp>
      <p:pic>
        <p:nvPicPr>
          <p:cNvPr id="22533" name="Picture 2" descr="http://dblab.xmu.edu.cn/blog/wp-content/uploads/2015/10/64430142658029276.jpg"/>
          <p:cNvPicPr>
            <a:picLocks noChangeAspect="1" noChangeArrowheads="1"/>
          </p:cNvPicPr>
          <p:nvPr/>
        </p:nvPicPr>
        <p:blipFill>
          <a:blip r:embed="rId2">
            <a:extLst>
              <a:ext uri="{28A0092B-C50C-407E-A947-70E740481C1C}">
                <a14:useLocalDpi xmlns:a14="http://schemas.microsoft.com/office/drawing/2010/main" val="0"/>
              </a:ext>
            </a:extLst>
          </a:blip>
          <a:srcRect b="38863"/>
          <a:stretch>
            <a:fillRect/>
          </a:stretch>
        </p:blipFill>
        <p:spPr bwMode="auto">
          <a:xfrm>
            <a:off x="1066800" y="3429000"/>
            <a:ext cx="6858000" cy="3144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437308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标题 2"/>
          <p:cNvSpPr>
            <a:spLocks noGrp="1"/>
          </p:cNvSpPr>
          <p:nvPr>
            <p:ph type="title" idx="10"/>
          </p:nvPr>
        </p:nvSpPr>
        <p:spPr>
          <a:xfrm>
            <a:off x="0" y="76200"/>
            <a:ext cx="8001000" cy="914400"/>
          </a:xfrm>
        </p:spPr>
        <p:txBody>
          <a:bodyPr/>
          <a:lstStyle/>
          <a:p>
            <a:r>
              <a:rPr lang="en-US" altLang="zh-CN" dirty="0">
                <a:solidFill>
                  <a:schemeClr val="bg1"/>
                </a:solidFill>
              </a:rPr>
              <a:t>    3.2 </a:t>
            </a:r>
            <a:r>
              <a:rPr lang="zh-CN" altLang="en-US" dirty="0">
                <a:solidFill>
                  <a:schemeClr val="bg1"/>
                </a:solidFill>
              </a:rPr>
              <a:t>安装</a:t>
            </a:r>
            <a:r>
              <a:rPr lang="en-US" altLang="zh-CN" dirty="0">
                <a:solidFill>
                  <a:schemeClr val="bg1"/>
                </a:solidFill>
              </a:rPr>
              <a:t>Linux</a:t>
            </a:r>
            <a:r>
              <a:rPr lang="zh-CN" altLang="en-US" dirty="0">
                <a:solidFill>
                  <a:schemeClr val="bg1"/>
                </a:solidFill>
              </a:rPr>
              <a:t>虚拟机</a:t>
            </a:r>
          </a:p>
        </p:txBody>
      </p:sp>
      <p:sp>
        <p:nvSpPr>
          <p:cNvPr id="23555" name="矩形 3"/>
          <p:cNvSpPr>
            <a:spLocks noChangeArrowheads="1"/>
          </p:cNvSpPr>
          <p:nvPr/>
        </p:nvSpPr>
        <p:spPr bwMode="auto">
          <a:xfrm>
            <a:off x="685800" y="1295400"/>
            <a:ext cx="19653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b="1"/>
              <a:t>(</a:t>
            </a:r>
            <a:r>
              <a:rPr lang="zh-CN" altLang="en-US" b="1"/>
              <a:t>二</a:t>
            </a:r>
            <a:r>
              <a:rPr lang="en-US" altLang="zh-CN" b="1"/>
              <a:t>)</a:t>
            </a:r>
            <a:r>
              <a:rPr lang="zh-CN" altLang="en-US" b="1"/>
              <a:t>安装前的准备</a:t>
            </a:r>
          </a:p>
        </p:txBody>
      </p:sp>
      <p:sp>
        <p:nvSpPr>
          <p:cNvPr id="23556" name="矩形 4"/>
          <p:cNvSpPr>
            <a:spLocks noChangeArrowheads="1"/>
          </p:cNvSpPr>
          <p:nvPr/>
        </p:nvSpPr>
        <p:spPr bwMode="auto">
          <a:xfrm>
            <a:off x="762000" y="1752600"/>
            <a:ext cx="7696200" cy="258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dirty="0"/>
              <a:t>1. </a:t>
            </a:r>
            <a:r>
              <a:rPr lang="zh-CN" altLang="en-US" dirty="0"/>
              <a:t>打开</a:t>
            </a:r>
            <a:r>
              <a:rPr lang="en-US" altLang="zh-CN" dirty="0" err="1"/>
              <a:t>VirtualBox</a:t>
            </a:r>
            <a:r>
              <a:rPr lang="zh-CN" altLang="en-US" dirty="0"/>
              <a:t>，点击“创建”按钮，创建一个虚拟机</a:t>
            </a:r>
            <a:endParaRPr lang="en-US" altLang="zh-CN" dirty="0"/>
          </a:p>
          <a:p>
            <a:r>
              <a:rPr lang="en-US" altLang="zh-CN" dirty="0"/>
              <a:t>2. </a:t>
            </a:r>
            <a:r>
              <a:rPr lang="zh-CN" altLang="en-US" dirty="0"/>
              <a:t>给虚拟机命名，选择操作系统，版本</a:t>
            </a:r>
            <a:endParaRPr lang="en-US" altLang="zh-CN" dirty="0"/>
          </a:p>
          <a:p>
            <a:r>
              <a:rPr lang="en-US" altLang="zh-CN" dirty="0"/>
              <a:t>3. </a:t>
            </a:r>
            <a:r>
              <a:rPr lang="zh-CN" altLang="en-US" dirty="0"/>
              <a:t>选择内存大小，这里设置的</a:t>
            </a:r>
            <a:r>
              <a:rPr lang="en-US" altLang="zh-CN" dirty="0"/>
              <a:t>1024M</a:t>
            </a:r>
          </a:p>
          <a:p>
            <a:r>
              <a:rPr lang="en-US" altLang="zh-CN" dirty="0"/>
              <a:t>4. </a:t>
            </a:r>
            <a:r>
              <a:rPr lang="zh-CN" altLang="en-US" dirty="0"/>
              <a:t>创建虚拟硬盘</a:t>
            </a:r>
            <a:endParaRPr lang="en-US" altLang="zh-CN" dirty="0"/>
          </a:p>
          <a:p>
            <a:r>
              <a:rPr lang="en-US" altLang="zh-CN" dirty="0"/>
              <a:t>5. </a:t>
            </a:r>
            <a:r>
              <a:rPr lang="zh-CN" altLang="en-US" dirty="0"/>
              <a:t>选择虚拟硬盘文件类型</a:t>
            </a:r>
            <a:r>
              <a:rPr lang="en-US" altLang="zh-CN" dirty="0"/>
              <a:t>VDI</a:t>
            </a:r>
          </a:p>
          <a:p>
            <a:r>
              <a:rPr lang="en-US" altLang="zh-CN" dirty="0"/>
              <a:t>6. </a:t>
            </a:r>
            <a:r>
              <a:rPr lang="zh-CN" altLang="en-US" dirty="0"/>
              <a:t>虚拟硬盘选择动态分配</a:t>
            </a:r>
            <a:endParaRPr lang="en-US" altLang="zh-CN" dirty="0"/>
          </a:p>
          <a:p>
            <a:r>
              <a:rPr lang="en-US" altLang="zh-CN" dirty="0"/>
              <a:t>7. </a:t>
            </a:r>
            <a:r>
              <a:rPr lang="zh-CN" altLang="en-US" dirty="0"/>
              <a:t>选择文件存储的位置和容量大小</a:t>
            </a:r>
            <a:endParaRPr lang="en-US" altLang="zh-CN" dirty="0"/>
          </a:p>
          <a:p>
            <a:r>
              <a:rPr lang="en-US" altLang="zh-CN" dirty="0"/>
              <a:t>8. </a:t>
            </a:r>
            <a:r>
              <a:rPr lang="zh-CN" altLang="en-US" dirty="0"/>
              <a:t>点击创建</a:t>
            </a:r>
          </a:p>
          <a:p>
            <a:endParaRPr lang="zh-CN" altLang="en-US" dirty="0"/>
          </a:p>
        </p:txBody>
      </p:sp>
      <p:pic>
        <p:nvPicPr>
          <p:cNvPr id="23557" name="Picture 2" descr="http://dblab.xmu.edu.cn/blog/wp-content/uploads/2015/10/1.png"/>
          <p:cNvPicPr>
            <a:picLocks noChangeAspect="1" noChangeArrowheads="1"/>
          </p:cNvPicPr>
          <p:nvPr/>
        </p:nvPicPr>
        <p:blipFill>
          <a:blip r:embed="rId2">
            <a:extLst>
              <a:ext uri="{28A0092B-C50C-407E-A947-70E740481C1C}">
                <a14:useLocalDpi xmlns:a14="http://schemas.microsoft.com/office/drawing/2010/main" val="0"/>
              </a:ext>
            </a:extLst>
          </a:blip>
          <a:srcRect b="47221"/>
          <a:stretch>
            <a:fillRect/>
          </a:stretch>
        </p:blipFill>
        <p:spPr bwMode="auto">
          <a:xfrm>
            <a:off x="1676400" y="4114800"/>
            <a:ext cx="5999163" cy="236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6889824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标题 2"/>
          <p:cNvSpPr>
            <a:spLocks noGrp="1"/>
          </p:cNvSpPr>
          <p:nvPr>
            <p:ph type="title" idx="10"/>
          </p:nvPr>
        </p:nvSpPr>
        <p:spPr>
          <a:xfrm>
            <a:off x="0" y="76200"/>
            <a:ext cx="8001000" cy="914400"/>
          </a:xfrm>
        </p:spPr>
        <p:txBody>
          <a:bodyPr/>
          <a:lstStyle/>
          <a:p>
            <a:r>
              <a:rPr lang="en-US" altLang="zh-CN" dirty="0">
                <a:solidFill>
                  <a:schemeClr val="bg1"/>
                </a:solidFill>
              </a:rPr>
              <a:t>    3.2 </a:t>
            </a:r>
            <a:r>
              <a:rPr lang="zh-CN" altLang="en-US" dirty="0">
                <a:solidFill>
                  <a:schemeClr val="bg1"/>
                </a:solidFill>
              </a:rPr>
              <a:t>安装</a:t>
            </a:r>
            <a:r>
              <a:rPr lang="en-US" altLang="zh-CN" dirty="0">
                <a:solidFill>
                  <a:schemeClr val="bg1"/>
                </a:solidFill>
              </a:rPr>
              <a:t>Linux</a:t>
            </a:r>
            <a:r>
              <a:rPr lang="zh-CN" altLang="en-US" dirty="0">
                <a:solidFill>
                  <a:schemeClr val="bg1"/>
                </a:solidFill>
              </a:rPr>
              <a:t>虚拟机</a:t>
            </a:r>
          </a:p>
        </p:txBody>
      </p:sp>
      <p:sp>
        <p:nvSpPr>
          <p:cNvPr id="24579" name="矩形 3"/>
          <p:cNvSpPr>
            <a:spLocks noChangeArrowheads="1"/>
          </p:cNvSpPr>
          <p:nvPr/>
        </p:nvSpPr>
        <p:spPr bwMode="auto">
          <a:xfrm>
            <a:off x="685800" y="1295400"/>
            <a:ext cx="18430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b="1"/>
              <a:t>(</a:t>
            </a:r>
            <a:r>
              <a:rPr lang="zh-CN" altLang="en-US" b="1"/>
              <a:t>三</a:t>
            </a:r>
            <a:r>
              <a:rPr lang="en-US" altLang="zh-CN" b="1"/>
              <a:t>)</a:t>
            </a:r>
            <a:r>
              <a:rPr lang="zh-CN" altLang="en-US" b="1"/>
              <a:t>安装</a:t>
            </a:r>
            <a:r>
              <a:rPr lang="en-US" altLang="zh-CN" b="1"/>
              <a:t>Ubuntu</a:t>
            </a:r>
          </a:p>
        </p:txBody>
      </p:sp>
      <p:pic>
        <p:nvPicPr>
          <p:cNvPr id="24580" name="Picture 2" descr="http://dblab.xmu.edu.cn/blog/wp-content/uploads/2015/12/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752600"/>
            <a:ext cx="3962400"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1" name="Picture 4" descr="http://dblab.xmu.edu.cn/blog/wp-content/uploads/2015/12/6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48200" y="3124200"/>
            <a:ext cx="4038600" cy="3325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491799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标题 2"/>
          <p:cNvSpPr>
            <a:spLocks noGrp="1"/>
          </p:cNvSpPr>
          <p:nvPr>
            <p:ph type="title" idx="10"/>
          </p:nvPr>
        </p:nvSpPr>
        <p:spPr>
          <a:xfrm>
            <a:off x="0" y="76200"/>
            <a:ext cx="8001000" cy="914400"/>
          </a:xfrm>
        </p:spPr>
        <p:txBody>
          <a:bodyPr/>
          <a:lstStyle/>
          <a:p>
            <a:r>
              <a:rPr lang="en-US" altLang="zh-CN" dirty="0">
                <a:solidFill>
                  <a:schemeClr val="bg1"/>
                </a:solidFill>
              </a:rPr>
              <a:t>    3.3 </a:t>
            </a:r>
            <a:r>
              <a:rPr lang="zh-CN" altLang="en-US" dirty="0">
                <a:solidFill>
                  <a:schemeClr val="bg1"/>
                </a:solidFill>
              </a:rPr>
              <a:t>安装双操作系统</a:t>
            </a:r>
          </a:p>
        </p:txBody>
      </p:sp>
      <p:sp>
        <p:nvSpPr>
          <p:cNvPr id="25603" name="矩形 3"/>
          <p:cNvSpPr>
            <a:spLocks noChangeArrowheads="1"/>
          </p:cNvSpPr>
          <p:nvPr/>
        </p:nvSpPr>
        <p:spPr bwMode="auto">
          <a:xfrm>
            <a:off x="1143000" y="1600200"/>
            <a:ext cx="7625806"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buFont typeface="Arial" charset="0"/>
              <a:buChar char="•"/>
            </a:pPr>
            <a:r>
              <a:rPr lang="zh-CN" altLang="en-US" sz="2000"/>
              <a:t>第一步：制作安装</a:t>
            </a:r>
            <a:r>
              <a:rPr lang="en-US" altLang="zh-CN" sz="2000"/>
              <a:t>U</a:t>
            </a:r>
            <a:r>
              <a:rPr lang="zh-CN" altLang="en-US" sz="2000"/>
              <a:t>盘</a:t>
            </a:r>
            <a:endParaRPr lang="en-US" altLang="zh-CN" sz="2000"/>
          </a:p>
          <a:p>
            <a:pPr>
              <a:buFont typeface="Arial" charset="0"/>
              <a:buChar char="•"/>
            </a:pPr>
            <a:r>
              <a:rPr lang="zh-CN" altLang="en-US" sz="2000"/>
              <a:t>具体可参考百度经验文章</a:t>
            </a:r>
            <a:endParaRPr lang="en-US" altLang="zh-CN" sz="2000"/>
          </a:p>
          <a:p>
            <a:pPr>
              <a:buFont typeface="Arial" charset="0"/>
              <a:buChar char="•"/>
            </a:pPr>
            <a:r>
              <a:rPr lang="en-US" altLang="zh-CN" sz="2000"/>
              <a:t>http://jingyan.baidu.com/article/59703552e0a6e18fc007409f.html</a:t>
            </a:r>
          </a:p>
          <a:p>
            <a:pPr>
              <a:buFont typeface="Arial" charset="0"/>
              <a:buChar char="•"/>
            </a:pPr>
            <a:endParaRPr lang="en-US" altLang="zh-CN" sz="2000"/>
          </a:p>
          <a:p>
            <a:pPr>
              <a:buFont typeface="Arial" charset="0"/>
              <a:buChar char="•"/>
            </a:pPr>
            <a:r>
              <a:rPr lang="zh-CN" altLang="en-US" sz="2000"/>
              <a:t>第二步：双系统安装</a:t>
            </a:r>
            <a:endParaRPr lang="en-US" altLang="zh-CN" sz="2000"/>
          </a:p>
          <a:p>
            <a:pPr>
              <a:buFont typeface="Arial" charset="0"/>
              <a:buChar char="•"/>
            </a:pPr>
            <a:r>
              <a:rPr lang="zh-CN" altLang="en-US" sz="2000"/>
              <a:t>具体可参考百度经验文章</a:t>
            </a:r>
            <a:endParaRPr lang="en-US" altLang="zh-CN" sz="2000"/>
          </a:p>
          <a:p>
            <a:pPr>
              <a:buFont typeface="Arial" charset="0"/>
              <a:buChar char="•"/>
            </a:pPr>
            <a:r>
              <a:rPr lang="en-US" altLang="zh-CN" sz="2000"/>
              <a:t>http://jingyan.baidu.com/article/dca1fa6fa3b905f1a44052bd.html</a:t>
            </a:r>
          </a:p>
        </p:txBody>
      </p:sp>
      <p:sp>
        <p:nvSpPr>
          <p:cNvPr id="25604" name="矩形 4"/>
          <p:cNvSpPr>
            <a:spLocks noChangeArrowheads="1"/>
          </p:cNvSpPr>
          <p:nvPr/>
        </p:nvSpPr>
        <p:spPr bwMode="auto">
          <a:xfrm>
            <a:off x="1143000" y="4267200"/>
            <a:ext cx="6781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000" dirty="0"/>
              <a:t>安装后</a:t>
            </a:r>
            <a:r>
              <a:rPr lang="en-US" altLang="zh-CN" sz="2000" dirty="0"/>
              <a:t>Window</a:t>
            </a:r>
            <a:r>
              <a:rPr lang="zh-CN" altLang="en-US" sz="2000" dirty="0"/>
              <a:t>和</a:t>
            </a:r>
            <a:r>
              <a:rPr lang="en-US" altLang="zh-CN" sz="2000" dirty="0"/>
              <a:t>Ubuntu 16.04</a:t>
            </a:r>
            <a:r>
              <a:rPr lang="zh-CN" altLang="en-US" sz="2000" dirty="0"/>
              <a:t>都可以用，默认</a:t>
            </a:r>
            <a:r>
              <a:rPr lang="en-US" altLang="zh-CN" sz="2000" dirty="0"/>
              <a:t>windows</a:t>
            </a:r>
            <a:r>
              <a:rPr lang="zh-CN" altLang="en-US" sz="2000" dirty="0"/>
              <a:t>优先启动</a:t>
            </a:r>
            <a:endParaRPr lang="en-US" altLang="zh-CN" sz="2000" dirty="0"/>
          </a:p>
          <a:p>
            <a:r>
              <a:rPr lang="zh-CN" altLang="en-US" sz="2000" dirty="0"/>
              <a:t>可以在电脑启动时，选择进入</a:t>
            </a:r>
            <a:r>
              <a:rPr lang="en-US" altLang="zh-CN" sz="2000" dirty="0"/>
              <a:t>Ubuntu</a:t>
            </a:r>
            <a:r>
              <a:rPr lang="zh-CN" altLang="en-US" sz="2000" dirty="0"/>
              <a:t>系统而不是 </a:t>
            </a:r>
            <a:r>
              <a:rPr lang="en-US" altLang="zh-CN" sz="2000" dirty="0"/>
              <a:t>Windows</a:t>
            </a:r>
            <a:r>
              <a:rPr lang="zh-CN" altLang="en-US" sz="2000" dirty="0"/>
              <a:t>系统</a:t>
            </a:r>
          </a:p>
        </p:txBody>
      </p:sp>
    </p:spTree>
    <p:extLst>
      <p:ext uri="{BB962C8B-B14F-4D97-AF65-F5344CB8AC3E}">
        <p14:creationId xmlns:p14="http://schemas.microsoft.com/office/powerpoint/2010/main" val="19303426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3A90A253-B142-4D6D-ADB9-E3481379A25A}"/>
              </a:ext>
            </a:extLst>
          </p:cNvPr>
          <p:cNvSpPr>
            <a:spLocks noGrp="1"/>
          </p:cNvSpPr>
          <p:nvPr>
            <p:ph/>
          </p:nvPr>
        </p:nvSpPr>
        <p:spPr/>
        <p:txBody>
          <a:bodyPr/>
          <a:lstStyle/>
          <a:p>
            <a:pPr>
              <a:lnSpc>
                <a:spcPct val="200000"/>
              </a:lnSpc>
              <a:buFont typeface="Wingdings" panose="05000000000000000000" pitchFamily="2" charset="2"/>
              <a:buChar char="u"/>
            </a:pPr>
            <a:r>
              <a:rPr lang="zh-CN" altLang="en-US" dirty="0"/>
              <a:t>不能有畏难情绪，多动手、多尝试，不要怕出错，不要怕麻烦</a:t>
            </a:r>
            <a:endParaRPr lang="en-US" altLang="zh-CN" dirty="0"/>
          </a:p>
          <a:p>
            <a:pPr>
              <a:lnSpc>
                <a:spcPct val="200000"/>
              </a:lnSpc>
              <a:buFont typeface="Wingdings" panose="05000000000000000000" pitchFamily="2" charset="2"/>
              <a:buChar char="u"/>
            </a:pPr>
            <a:r>
              <a:rPr lang="zh-CN" altLang="en-US" dirty="0"/>
              <a:t>精通常用命令及选项（各自学习和工作领域），尽量掌握更多命令，善用各类帮助及工具</a:t>
            </a:r>
            <a:endParaRPr lang="en-US" altLang="zh-CN" dirty="0"/>
          </a:p>
          <a:p>
            <a:pPr>
              <a:lnSpc>
                <a:spcPct val="200000"/>
              </a:lnSpc>
              <a:buFont typeface="Wingdings" panose="05000000000000000000" pitchFamily="2" charset="2"/>
              <a:buChar char="u"/>
            </a:pPr>
            <a:r>
              <a:rPr lang="zh-CN" altLang="en-US" dirty="0"/>
              <a:t>网上教学视频及书籍教程汗牛充栋，尽量选择适合自己，高效率地学习</a:t>
            </a:r>
            <a:endParaRPr lang="en-US" altLang="zh-CN" dirty="0"/>
          </a:p>
          <a:p>
            <a:pPr>
              <a:lnSpc>
                <a:spcPct val="200000"/>
              </a:lnSpc>
              <a:buFont typeface="Wingdings" panose="05000000000000000000" pitchFamily="2" charset="2"/>
              <a:buChar char="u"/>
            </a:pPr>
            <a:r>
              <a:rPr lang="zh-CN" altLang="en-US" dirty="0"/>
              <a:t>结合</a:t>
            </a:r>
            <a:r>
              <a:rPr lang="en-US" altLang="zh-CN" dirty="0"/>
              <a:t>《</a:t>
            </a:r>
            <a:r>
              <a:rPr lang="zh-CN" altLang="en-US" dirty="0"/>
              <a:t>操作系统原理</a:t>
            </a:r>
            <a:r>
              <a:rPr lang="en-US" altLang="zh-CN" dirty="0"/>
              <a:t>》</a:t>
            </a:r>
            <a:r>
              <a:rPr lang="zh-CN" altLang="en-US" dirty="0"/>
              <a:t>课程，加深对本课程的理解和掌握</a:t>
            </a:r>
            <a:endParaRPr lang="en-US" altLang="zh-CN" dirty="0"/>
          </a:p>
          <a:p>
            <a:endParaRPr lang="zh-CN" altLang="en-US" dirty="0"/>
          </a:p>
        </p:txBody>
      </p:sp>
      <p:sp>
        <p:nvSpPr>
          <p:cNvPr id="3" name="标题 2">
            <a:extLst>
              <a:ext uri="{FF2B5EF4-FFF2-40B4-BE49-F238E27FC236}">
                <a16:creationId xmlns:a16="http://schemas.microsoft.com/office/drawing/2014/main" xmlns="" id="{12EB0FD7-06E9-4546-A8F3-ACD034EAABBD}"/>
              </a:ext>
            </a:extLst>
          </p:cNvPr>
          <p:cNvSpPr>
            <a:spLocks noGrp="1"/>
          </p:cNvSpPr>
          <p:nvPr>
            <p:ph type="title" idx="10"/>
          </p:nvPr>
        </p:nvSpPr>
        <p:spPr>
          <a:xfrm>
            <a:off x="533400" y="76288"/>
            <a:ext cx="8001000" cy="914400"/>
          </a:xfrm>
        </p:spPr>
        <p:txBody>
          <a:bodyPr/>
          <a:lstStyle/>
          <a:p>
            <a:r>
              <a:rPr lang="en-US" altLang="zh-CN" dirty="0" err="1">
                <a:solidFill>
                  <a:schemeClr val="bg1"/>
                </a:solidFill>
              </a:rPr>
              <a:t>Liunx</a:t>
            </a:r>
            <a:r>
              <a:rPr lang="zh-CN" altLang="en-US" dirty="0">
                <a:solidFill>
                  <a:schemeClr val="bg1"/>
                </a:solidFill>
              </a:rPr>
              <a:t>学习建议</a:t>
            </a:r>
          </a:p>
        </p:txBody>
      </p:sp>
    </p:spTree>
    <p:extLst>
      <p:ext uri="{BB962C8B-B14F-4D97-AF65-F5344CB8AC3E}">
        <p14:creationId xmlns:p14="http://schemas.microsoft.com/office/powerpoint/2010/main" val="216869851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r>
              <a:rPr lang="en-US" altLang="zh-CN" sz="2800" dirty="0"/>
              <a:t>1</a:t>
            </a:r>
            <a:r>
              <a:rPr lang="zh-CN" altLang="en-US" sz="2800" dirty="0"/>
              <a:t>、本地桌面（命令行</a:t>
            </a:r>
            <a:r>
              <a:rPr lang="en-US" altLang="zh-CN" sz="2800" dirty="0"/>
              <a:t>,</a:t>
            </a:r>
            <a:r>
              <a:rPr lang="zh-CN" altLang="en-US" sz="2800" dirty="0"/>
              <a:t>为什么选择命令行）</a:t>
            </a:r>
            <a:endParaRPr lang="en-US" altLang="zh-CN" sz="2800" dirty="0"/>
          </a:p>
          <a:p>
            <a:endParaRPr lang="en-US" altLang="zh-CN" sz="2800" dirty="0"/>
          </a:p>
          <a:p>
            <a:r>
              <a:rPr lang="en-US" altLang="zh-CN" sz="2800" dirty="0"/>
              <a:t>2</a:t>
            </a:r>
            <a:r>
              <a:rPr lang="zh-CN" altLang="en-US" sz="2800" dirty="0"/>
              <a:t>、远程（命令行）</a:t>
            </a:r>
          </a:p>
        </p:txBody>
      </p:sp>
      <p:sp>
        <p:nvSpPr>
          <p:cNvPr id="3" name="标题 2"/>
          <p:cNvSpPr>
            <a:spLocks noGrp="1"/>
          </p:cNvSpPr>
          <p:nvPr>
            <p:ph type="title" idx="10"/>
          </p:nvPr>
        </p:nvSpPr>
        <p:spPr>
          <a:xfrm>
            <a:off x="304912" y="152486"/>
            <a:ext cx="8001000" cy="914400"/>
          </a:xfrm>
        </p:spPr>
        <p:txBody>
          <a:bodyPr/>
          <a:lstStyle/>
          <a:p>
            <a:r>
              <a:rPr lang="en-US" altLang="zh-CN" dirty="0">
                <a:solidFill>
                  <a:schemeClr val="bg1"/>
                </a:solidFill>
              </a:rPr>
              <a:t>Linux</a:t>
            </a:r>
            <a:r>
              <a:rPr lang="zh-CN" altLang="en-US" dirty="0">
                <a:solidFill>
                  <a:schemeClr val="bg1"/>
                </a:solidFill>
              </a:rPr>
              <a:t>系统登录</a:t>
            </a:r>
          </a:p>
        </p:txBody>
      </p:sp>
      <p:pic>
        <p:nvPicPr>
          <p:cNvPr id="4" name="图片 3">
            <a:extLst>
              <a:ext uri="{FF2B5EF4-FFF2-40B4-BE49-F238E27FC236}">
                <a16:creationId xmlns:a16="http://schemas.microsoft.com/office/drawing/2014/main" xmlns="" id="{85B76129-8400-4E48-86C1-F450BEB17DFB}"/>
              </a:ext>
            </a:extLst>
          </p:cNvPr>
          <p:cNvPicPr>
            <a:picLocks noChangeAspect="1"/>
          </p:cNvPicPr>
          <p:nvPr/>
        </p:nvPicPr>
        <p:blipFill>
          <a:blip r:embed="rId2"/>
          <a:stretch>
            <a:fillRect/>
          </a:stretch>
        </p:blipFill>
        <p:spPr>
          <a:xfrm>
            <a:off x="152516" y="3421059"/>
            <a:ext cx="4328167" cy="2705104"/>
          </a:xfrm>
          <a:prstGeom prst="rect">
            <a:avLst/>
          </a:prstGeom>
        </p:spPr>
      </p:pic>
      <p:pic>
        <p:nvPicPr>
          <p:cNvPr id="5" name="图片 4">
            <a:extLst>
              <a:ext uri="{FF2B5EF4-FFF2-40B4-BE49-F238E27FC236}">
                <a16:creationId xmlns:a16="http://schemas.microsoft.com/office/drawing/2014/main" xmlns="" id="{47CC52E8-B5A0-4BD7-91FE-6F49F2566959}"/>
              </a:ext>
            </a:extLst>
          </p:cNvPr>
          <p:cNvPicPr>
            <a:picLocks noChangeAspect="1"/>
          </p:cNvPicPr>
          <p:nvPr/>
        </p:nvPicPr>
        <p:blipFill>
          <a:blip r:embed="rId3"/>
          <a:stretch>
            <a:fillRect/>
          </a:stretch>
        </p:blipFill>
        <p:spPr>
          <a:xfrm>
            <a:off x="4533900" y="3402001"/>
            <a:ext cx="4502208" cy="2724162"/>
          </a:xfrm>
          <a:prstGeom prst="rect">
            <a:avLst/>
          </a:prstGeom>
        </p:spPr>
      </p:pic>
    </p:spTree>
    <p:extLst>
      <p:ext uri="{BB962C8B-B14F-4D97-AF65-F5344CB8AC3E}">
        <p14:creationId xmlns:p14="http://schemas.microsoft.com/office/powerpoint/2010/main" val="47258831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endParaRPr lang="zh-CN" altLang="en-US"/>
          </a:p>
        </p:txBody>
      </p:sp>
      <p:sp>
        <p:nvSpPr>
          <p:cNvPr id="3" name="标题 2"/>
          <p:cNvSpPr>
            <a:spLocks noGrp="1"/>
          </p:cNvSpPr>
          <p:nvPr>
            <p:ph type="title" idx="10"/>
          </p:nvPr>
        </p:nvSpPr>
        <p:spPr/>
        <p:txBody>
          <a:bodyPr/>
          <a:lstStyle/>
          <a:p>
            <a:endParaRPr lang="zh-CN" altLang="en-US"/>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714" y="0"/>
            <a:ext cx="8686692" cy="68524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5659736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endParaRPr lang="zh-CN" altLang="en-US"/>
          </a:p>
        </p:txBody>
      </p:sp>
      <p:sp>
        <p:nvSpPr>
          <p:cNvPr id="3" name="标题 2"/>
          <p:cNvSpPr>
            <a:spLocks noGrp="1"/>
          </p:cNvSpPr>
          <p:nvPr>
            <p:ph type="title" idx="10"/>
          </p:nvPr>
        </p:nvSpPr>
        <p:spPr/>
        <p:txBody>
          <a:bodyPr/>
          <a:lstStyle/>
          <a:p>
            <a:endParaRPr lang="zh-CN" alt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86" y="838268"/>
            <a:ext cx="5362575" cy="4686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4250111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a:xfrm>
            <a:off x="1063725" y="4395846"/>
            <a:ext cx="8153400" cy="4754563"/>
          </a:xfrm>
        </p:spPr>
        <p:txBody>
          <a:bodyPr/>
          <a:lstStyle/>
          <a:p>
            <a:r>
              <a:rPr lang="zh-CN" altLang="en-US" dirty="0"/>
              <a:t>见课本图</a:t>
            </a:r>
            <a:r>
              <a:rPr lang="en-US" altLang="zh-CN" dirty="0"/>
              <a:t>1-30</a:t>
            </a:r>
            <a:endParaRPr lang="zh-CN" altLang="en-US" dirty="0"/>
          </a:p>
        </p:txBody>
      </p:sp>
      <p:sp>
        <p:nvSpPr>
          <p:cNvPr id="3" name="标题 2"/>
          <p:cNvSpPr>
            <a:spLocks noGrp="1"/>
          </p:cNvSpPr>
          <p:nvPr>
            <p:ph type="title" idx="10"/>
          </p:nvPr>
        </p:nvSpPr>
        <p:spPr/>
        <p:txBody>
          <a:bodyPr/>
          <a:lstStyle/>
          <a:p>
            <a:r>
              <a:rPr lang="en-US" altLang="zh-CN" dirty="0">
                <a:solidFill>
                  <a:schemeClr val="bg1"/>
                </a:solidFill>
              </a:rPr>
              <a:t>Linux</a:t>
            </a:r>
            <a:r>
              <a:rPr lang="zh-CN" altLang="en-US" dirty="0">
                <a:solidFill>
                  <a:schemeClr val="bg1"/>
                </a:solidFill>
              </a:rPr>
              <a:t>目录介绍</a:t>
            </a:r>
          </a:p>
        </p:txBody>
      </p:sp>
      <p:pic>
        <p:nvPicPr>
          <p:cNvPr id="1026" name="Picture 2" descr="https://timgsa.baidu.com/timg?image&amp;quality=80&amp;size=b9999_10000&amp;sec=1535960260695&amp;di=02b86f1ea919b3336134ebc10fce4689&amp;imgtype=0&amp;src=http%3A%2F%2Fwww.embeddedlinux.org.cn%2Fuploads%2Fallimg%2F170919%2F1223121F2-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336" y="1219258"/>
            <a:ext cx="9174545" cy="4876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092431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内容占位符 3">
            <a:extLst>
              <a:ext uri="{FF2B5EF4-FFF2-40B4-BE49-F238E27FC236}">
                <a16:creationId xmlns:a16="http://schemas.microsoft.com/office/drawing/2014/main" xmlns="" id="{670BEA8D-FFBE-4866-A042-6A1D05C4A3AC}"/>
              </a:ext>
            </a:extLst>
          </p:cNvPr>
          <p:cNvGraphicFramePr>
            <a:graphicFrameLocks noGrp="1"/>
          </p:cNvGraphicFramePr>
          <p:nvPr>
            <p:ph/>
            <p:extLst>
              <p:ext uri="{D42A27DB-BD31-4B8C-83A1-F6EECF244321}">
                <p14:modId xmlns:p14="http://schemas.microsoft.com/office/powerpoint/2010/main" val="1279130187"/>
              </p:ext>
            </p:extLst>
          </p:nvPr>
        </p:nvGraphicFramePr>
        <p:xfrm>
          <a:off x="457200" y="1371600"/>
          <a:ext cx="8153400" cy="4856480"/>
        </p:xfrm>
        <a:graphic>
          <a:graphicData uri="http://schemas.openxmlformats.org/drawingml/2006/table">
            <a:tbl>
              <a:tblPr firstRow="1" bandRow="1">
                <a:tableStyleId>{5C22544A-7EE6-4342-B048-85BDC9FD1C3A}</a:tableStyleId>
              </a:tblPr>
              <a:tblGrid>
                <a:gridCol w="1905058">
                  <a:extLst>
                    <a:ext uri="{9D8B030D-6E8A-4147-A177-3AD203B41FA5}">
                      <a16:colId xmlns:a16="http://schemas.microsoft.com/office/drawing/2014/main" xmlns="" val="1668750204"/>
                    </a:ext>
                  </a:extLst>
                </a:gridCol>
                <a:gridCol w="6248342">
                  <a:extLst>
                    <a:ext uri="{9D8B030D-6E8A-4147-A177-3AD203B41FA5}">
                      <a16:colId xmlns:a16="http://schemas.microsoft.com/office/drawing/2014/main" xmlns="" val="3852892362"/>
                    </a:ext>
                  </a:extLst>
                </a:gridCol>
              </a:tblGrid>
              <a:tr h="370840">
                <a:tc>
                  <a:txBody>
                    <a:bodyPr/>
                    <a:lstStyle/>
                    <a:p>
                      <a:r>
                        <a:rPr lang="zh-CN" altLang="en-US" sz="1800" dirty="0"/>
                        <a:t>目录名</a:t>
                      </a:r>
                    </a:p>
                  </a:txBody>
                  <a:tcPr/>
                </a:tc>
                <a:tc>
                  <a:txBody>
                    <a:bodyPr/>
                    <a:lstStyle/>
                    <a:p>
                      <a:r>
                        <a:rPr lang="zh-CN" altLang="en-US" sz="1800" dirty="0"/>
                        <a:t>目录作用</a:t>
                      </a:r>
                    </a:p>
                  </a:txBody>
                  <a:tcPr/>
                </a:tc>
                <a:extLst>
                  <a:ext uri="{0D108BD9-81ED-4DB2-BD59-A6C34878D82A}">
                    <a16:rowId xmlns:a16="http://schemas.microsoft.com/office/drawing/2014/main" xmlns="" val="398697273"/>
                  </a:ext>
                </a:extLst>
              </a:tr>
              <a:tr h="370840">
                <a:tc>
                  <a:txBody>
                    <a:bodyPr/>
                    <a:lstStyle/>
                    <a:p>
                      <a:r>
                        <a:rPr lang="en-US" altLang="zh-CN" sz="1800" dirty="0"/>
                        <a:t>/bin/</a:t>
                      </a:r>
                      <a:endParaRPr lang="zh-CN" altLang="en-US" sz="1800" dirty="0"/>
                    </a:p>
                  </a:txBody>
                  <a:tcPr/>
                </a:tc>
                <a:tc>
                  <a:txBody>
                    <a:bodyPr/>
                    <a:lstStyle/>
                    <a:p>
                      <a:r>
                        <a:rPr lang="zh-CN" altLang="en-US" sz="1800" dirty="0"/>
                        <a:t>存放系统命令的目录，普通用户和超级用户均可执行。放在</a:t>
                      </a:r>
                      <a:r>
                        <a:rPr lang="en-US" altLang="zh-CN" sz="1800" dirty="0"/>
                        <a:t>/bin/</a:t>
                      </a:r>
                      <a:r>
                        <a:rPr lang="zh-CN" altLang="en-US" sz="1800" dirty="0"/>
                        <a:t>目录下的命令在单用户模式下也可以执行</a:t>
                      </a:r>
                    </a:p>
                  </a:txBody>
                  <a:tcPr/>
                </a:tc>
                <a:extLst>
                  <a:ext uri="{0D108BD9-81ED-4DB2-BD59-A6C34878D82A}">
                    <a16:rowId xmlns:a16="http://schemas.microsoft.com/office/drawing/2014/main" xmlns="" val="3302977765"/>
                  </a:ext>
                </a:extLst>
              </a:tr>
              <a:tr h="370840">
                <a:tc>
                  <a:txBody>
                    <a:bodyPr/>
                    <a:lstStyle/>
                    <a:p>
                      <a:r>
                        <a:rPr lang="en-US" altLang="zh-CN" sz="1800" dirty="0"/>
                        <a:t>/</a:t>
                      </a:r>
                      <a:r>
                        <a:rPr lang="en-US" altLang="zh-CN" sz="1800" dirty="0" err="1"/>
                        <a:t>sbin</a:t>
                      </a:r>
                      <a:r>
                        <a:rPr lang="en-US" altLang="zh-CN" sz="1800" dirty="0"/>
                        <a:t>/</a:t>
                      </a:r>
                      <a:endParaRPr lang="zh-CN" altLang="en-US" sz="1800" dirty="0"/>
                    </a:p>
                  </a:txBody>
                  <a:tcPr/>
                </a:tc>
                <a:tc>
                  <a:txBody>
                    <a:bodyPr/>
                    <a:lstStyle/>
                    <a:p>
                      <a:r>
                        <a:rPr lang="zh-CN" altLang="en-US" sz="1800" dirty="0"/>
                        <a:t>保存和系统环境设置相关的命令，只有超级用户可以使用这些命令进行系统环境设置，但是有些命令也可允许普通用户查看</a:t>
                      </a:r>
                    </a:p>
                  </a:txBody>
                  <a:tcPr/>
                </a:tc>
                <a:extLst>
                  <a:ext uri="{0D108BD9-81ED-4DB2-BD59-A6C34878D82A}">
                    <a16:rowId xmlns:a16="http://schemas.microsoft.com/office/drawing/2014/main" xmlns="" val="3084523282"/>
                  </a:ext>
                </a:extLst>
              </a:tr>
              <a:tr h="370840">
                <a:tc>
                  <a:txBody>
                    <a:bodyPr/>
                    <a:lstStyle/>
                    <a:p>
                      <a:r>
                        <a:rPr lang="en-US" altLang="zh-CN" sz="1800" dirty="0"/>
                        <a:t>/</a:t>
                      </a:r>
                      <a:r>
                        <a:rPr lang="en-US" altLang="zh-CN" sz="1800" dirty="0" err="1"/>
                        <a:t>usr</a:t>
                      </a:r>
                      <a:r>
                        <a:rPr lang="en-US" altLang="zh-CN" sz="1800" dirty="0"/>
                        <a:t>/bin/</a:t>
                      </a:r>
                      <a:endParaRPr lang="zh-CN" altLang="en-US" sz="1800" dirty="0"/>
                    </a:p>
                  </a:txBody>
                  <a:tcPr/>
                </a:tc>
                <a:tc>
                  <a:txBody>
                    <a:bodyPr/>
                    <a:lstStyle/>
                    <a:p>
                      <a:r>
                        <a:rPr lang="zh-CN" altLang="en-US" sz="1800" dirty="0"/>
                        <a:t>存放系统命令的目录，普通用户和超级用户均可执行，这些命令与系统启动无关，在单用户模式下不能执行。</a:t>
                      </a:r>
                    </a:p>
                  </a:txBody>
                  <a:tcPr/>
                </a:tc>
                <a:extLst>
                  <a:ext uri="{0D108BD9-81ED-4DB2-BD59-A6C34878D82A}">
                    <a16:rowId xmlns:a16="http://schemas.microsoft.com/office/drawing/2014/main" xmlns="" val="1892716291"/>
                  </a:ext>
                </a:extLst>
              </a:tr>
              <a:tr h="370840">
                <a:tc>
                  <a:txBody>
                    <a:bodyPr/>
                    <a:lstStyle/>
                    <a:p>
                      <a:r>
                        <a:rPr lang="en-US" altLang="zh-CN" sz="1800" dirty="0"/>
                        <a:t>/</a:t>
                      </a:r>
                      <a:r>
                        <a:rPr lang="en-US" altLang="zh-CN" sz="1800" dirty="0" err="1"/>
                        <a:t>usr</a:t>
                      </a:r>
                      <a:r>
                        <a:rPr lang="en-US" altLang="zh-CN" sz="1800" dirty="0"/>
                        <a:t>/</a:t>
                      </a:r>
                      <a:r>
                        <a:rPr lang="en-US" altLang="zh-CN" sz="1800" dirty="0" err="1"/>
                        <a:t>sbin</a:t>
                      </a:r>
                      <a:endParaRPr lang="zh-CN" altLang="en-US" sz="1800" dirty="0"/>
                    </a:p>
                  </a:txBody>
                  <a:tcPr/>
                </a:tc>
                <a:tc>
                  <a:txBody>
                    <a:bodyPr/>
                    <a:lstStyle/>
                    <a:p>
                      <a:r>
                        <a:rPr lang="zh-CN" altLang="en-US" sz="1800" dirty="0"/>
                        <a:t>存放根文件系统不必要的系统管理命令，如多数服务程序，只有超级用户可以使用。</a:t>
                      </a:r>
                      <a:r>
                        <a:rPr lang="en-US" altLang="zh-CN" sz="1800" dirty="0"/>
                        <a:t>/</a:t>
                      </a:r>
                      <a:r>
                        <a:rPr lang="en-US" altLang="zh-CN" sz="1800" dirty="0" err="1"/>
                        <a:t>sbin</a:t>
                      </a:r>
                      <a:r>
                        <a:rPr lang="zh-CN" altLang="en-US" sz="1800" dirty="0"/>
                        <a:t>目录中的命令由超级用户使用。</a:t>
                      </a:r>
                    </a:p>
                  </a:txBody>
                  <a:tcPr/>
                </a:tc>
                <a:extLst>
                  <a:ext uri="{0D108BD9-81ED-4DB2-BD59-A6C34878D82A}">
                    <a16:rowId xmlns:a16="http://schemas.microsoft.com/office/drawing/2014/main" xmlns="" val="1260035150"/>
                  </a:ext>
                </a:extLst>
              </a:tr>
              <a:tr h="370840">
                <a:tc>
                  <a:txBody>
                    <a:bodyPr/>
                    <a:lstStyle/>
                    <a:p>
                      <a:r>
                        <a:rPr lang="en-US" altLang="zh-CN" sz="1800" dirty="0"/>
                        <a:t>/boot/</a:t>
                      </a:r>
                      <a:endParaRPr lang="zh-CN" altLang="en-US" sz="1800" dirty="0"/>
                    </a:p>
                  </a:txBody>
                  <a:tcPr/>
                </a:tc>
                <a:tc>
                  <a:txBody>
                    <a:bodyPr/>
                    <a:lstStyle/>
                    <a:p>
                      <a:r>
                        <a:rPr lang="zh-CN" altLang="en-US" sz="1800" dirty="0"/>
                        <a:t>系统启动目录，保存系统启动相关文件，如内核文件启动引导程序等</a:t>
                      </a:r>
                    </a:p>
                  </a:txBody>
                  <a:tcPr/>
                </a:tc>
                <a:extLst>
                  <a:ext uri="{0D108BD9-81ED-4DB2-BD59-A6C34878D82A}">
                    <a16:rowId xmlns:a16="http://schemas.microsoft.com/office/drawing/2014/main" xmlns="" val="1412284410"/>
                  </a:ext>
                </a:extLst>
              </a:tr>
              <a:tr h="370840">
                <a:tc>
                  <a:txBody>
                    <a:bodyPr/>
                    <a:lstStyle/>
                    <a:p>
                      <a:r>
                        <a:rPr lang="en-US" altLang="zh-CN" sz="1800" dirty="0"/>
                        <a:t>/dev/</a:t>
                      </a:r>
                      <a:endParaRPr lang="zh-CN" altLang="en-US" sz="1800" dirty="0"/>
                    </a:p>
                  </a:txBody>
                  <a:tcPr/>
                </a:tc>
                <a:tc>
                  <a:txBody>
                    <a:bodyPr/>
                    <a:lstStyle/>
                    <a:p>
                      <a:r>
                        <a:rPr lang="zh-CN" altLang="en-US" sz="1800" dirty="0"/>
                        <a:t>设备文件，所有的硬件设备</a:t>
                      </a:r>
                    </a:p>
                  </a:txBody>
                  <a:tcPr/>
                </a:tc>
                <a:extLst>
                  <a:ext uri="{0D108BD9-81ED-4DB2-BD59-A6C34878D82A}">
                    <a16:rowId xmlns:a16="http://schemas.microsoft.com/office/drawing/2014/main" xmlns="" val="2337225869"/>
                  </a:ext>
                </a:extLst>
              </a:tr>
              <a:tr h="370840">
                <a:tc>
                  <a:txBody>
                    <a:bodyPr/>
                    <a:lstStyle/>
                    <a:p>
                      <a:r>
                        <a:rPr lang="en-US" altLang="zh-CN" sz="1800" dirty="0"/>
                        <a:t>/</a:t>
                      </a:r>
                      <a:r>
                        <a:rPr lang="en-US" altLang="zh-CN" sz="1800" dirty="0" err="1"/>
                        <a:t>etc</a:t>
                      </a:r>
                      <a:r>
                        <a:rPr lang="en-US" altLang="zh-CN" sz="1800" dirty="0"/>
                        <a:t>/</a:t>
                      </a:r>
                      <a:endParaRPr lang="zh-CN" altLang="en-US" sz="1800" dirty="0"/>
                    </a:p>
                  </a:txBody>
                  <a:tcPr/>
                </a:tc>
                <a:tc>
                  <a:txBody>
                    <a:bodyPr/>
                    <a:lstStyle/>
                    <a:p>
                      <a:r>
                        <a:rPr lang="zh-CN" altLang="en-US" sz="1800" dirty="0"/>
                        <a:t>配置文件，如用户账户密码，服务启动脚本，服务配置文件等</a:t>
                      </a:r>
                    </a:p>
                  </a:txBody>
                  <a:tcPr/>
                </a:tc>
                <a:extLst>
                  <a:ext uri="{0D108BD9-81ED-4DB2-BD59-A6C34878D82A}">
                    <a16:rowId xmlns:a16="http://schemas.microsoft.com/office/drawing/2014/main" xmlns="" val="3967597650"/>
                  </a:ext>
                </a:extLst>
              </a:tr>
            </a:tbl>
          </a:graphicData>
        </a:graphic>
      </p:graphicFrame>
      <p:sp>
        <p:nvSpPr>
          <p:cNvPr id="3" name="标题 2">
            <a:extLst>
              <a:ext uri="{FF2B5EF4-FFF2-40B4-BE49-F238E27FC236}">
                <a16:creationId xmlns:a16="http://schemas.microsoft.com/office/drawing/2014/main" xmlns="" id="{EB8408F8-86A8-4F2D-97E8-BF0FDD1CB609}"/>
              </a:ext>
            </a:extLst>
          </p:cNvPr>
          <p:cNvSpPr>
            <a:spLocks noGrp="1"/>
          </p:cNvSpPr>
          <p:nvPr>
            <p:ph type="title" idx="10"/>
          </p:nvPr>
        </p:nvSpPr>
        <p:spPr/>
        <p:txBody>
          <a:bodyPr/>
          <a:lstStyle/>
          <a:p>
            <a:endParaRPr lang="zh-CN" altLang="en-US"/>
          </a:p>
        </p:txBody>
      </p:sp>
    </p:spTree>
    <p:extLst>
      <p:ext uri="{BB962C8B-B14F-4D97-AF65-F5344CB8AC3E}">
        <p14:creationId xmlns:p14="http://schemas.microsoft.com/office/powerpoint/2010/main" val="6854667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Text Box 6"/>
          <p:cNvSpPr txBox="1">
            <a:spLocks noChangeArrowheads="1"/>
          </p:cNvSpPr>
          <p:nvPr/>
        </p:nvSpPr>
        <p:spPr bwMode="auto">
          <a:xfrm>
            <a:off x="685800" y="1447800"/>
            <a:ext cx="5181600" cy="5344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lnSpc>
                <a:spcPct val="250000"/>
              </a:lnSpc>
              <a:buAutoNum type="arabicPeriod"/>
            </a:pPr>
            <a:r>
              <a:rPr lang="zh-CN" altLang="en-US" sz="2400" b="1" dirty="0">
                <a:solidFill>
                  <a:srgbClr val="000000"/>
                </a:solidFill>
                <a:ea typeface="黑体" pitchFamily="49" charset="-122"/>
              </a:rPr>
              <a:t>课程简介</a:t>
            </a:r>
            <a:endParaRPr lang="en-US" altLang="zh-CN" sz="2400" b="1" dirty="0">
              <a:solidFill>
                <a:srgbClr val="000000"/>
              </a:solidFill>
              <a:ea typeface="黑体" pitchFamily="49" charset="-122"/>
            </a:endParaRPr>
          </a:p>
          <a:p>
            <a:pPr eaLnBrk="1" hangingPunct="1">
              <a:lnSpc>
                <a:spcPct val="250000"/>
              </a:lnSpc>
              <a:buAutoNum type="arabicPeriod"/>
            </a:pPr>
            <a:r>
              <a:rPr lang="en-US" altLang="zh-CN" sz="2400" b="1" dirty="0">
                <a:solidFill>
                  <a:srgbClr val="000000"/>
                </a:solidFill>
                <a:ea typeface="黑体" pitchFamily="49" charset="-122"/>
              </a:rPr>
              <a:t>Linux</a:t>
            </a:r>
            <a:r>
              <a:rPr lang="zh-CN" altLang="en-US" sz="2400" b="1" dirty="0">
                <a:solidFill>
                  <a:srgbClr val="000000"/>
                </a:solidFill>
                <a:ea typeface="黑体" pitchFamily="49" charset="-122"/>
              </a:rPr>
              <a:t>概述</a:t>
            </a:r>
            <a:endParaRPr lang="en-US" altLang="zh-CN" sz="2400" b="1" dirty="0">
              <a:solidFill>
                <a:srgbClr val="000000"/>
              </a:solidFill>
              <a:ea typeface="黑体" pitchFamily="49" charset="-122"/>
            </a:endParaRPr>
          </a:p>
          <a:p>
            <a:pPr eaLnBrk="1" hangingPunct="1">
              <a:lnSpc>
                <a:spcPct val="250000"/>
              </a:lnSpc>
              <a:buAutoNum type="arabicPeriod"/>
            </a:pPr>
            <a:r>
              <a:rPr lang="en-US" altLang="zh-CN" sz="2400" b="1" dirty="0">
                <a:solidFill>
                  <a:srgbClr val="000000"/>
                </a:solidFill>
                <a:ea typeface="黑体" pitchFamily="49" charset="-122"/>
              </a:rPr>
              <a:t>Linux</a:t>
            </a:r>
            <a:r>
              <a:rPr lang="zh-CN" altLang="en-US" sz="2400" b="1" dirty="0">
                <a:solidFill>
                  <a:srgbClr val="000000"/>
                </a:solidFill>
                <a:ea typeface="黑体" pitchFamily="49" charset="-122"/>
              </a:rPr>
              <a:t>内核与操作系统安装</a:t>
            </a:r>
            <a:endParaRPr lang="en-US" altLang="zh-CN" sz="2400" b="1" dirty="0">
              <a:solidFill>
                <a:srgbClr val="000000"/>
              </a:solidFill>
              <a:ea typeface="黑体" pitchFamily="49" charset="-122"/>
            </a:endParaRPr>
          </a:p>
          <a:p>
            <a:pPr eaLnBrk="1" hangingPunct="1">
              <a:lnSpc>
                <a:spcPct val="250000"/>
              </a:lnSpc>
              <a:buAutoNum type="arabicPeriod"/>
            </a:pPr>
            <a:r>
              <a:rPr lang="en-US" altLang="zh-CN" sz="2400" b="1" dirty="0">
                <a:solidFill>
                  <a:srgbClr val="000000"/>
                </a:solidFill>
                <a:ea typeface="黑体" pitchFamily="49" charset="-122"/>
              </a:rPr>
              <a:t>Linux</a:t>
            </a:r>
            <a:r>
              <a:rPr lang="zh-CN" altLang="en-US" sz="2400" b="1" dirty="0">
                <a:solidFill>
                  <a:srgbClr val="000000"/>
                </a:solidFill>
                <a:ea typeface="黑体" pitchFamily="49" charset="-122"/>
              </a:rPr>
              <a:t>目录结构</a:t>
            </a:r>
            <a:endParaRPr lang="en-US" altLang="zh-CN" sz="2400" b="1" dirty="0">
              <a:solidFill>
                <a:srgbClr val="000000"/>
              </a:solidFill>
              <a:ea typeface="黑体" pitchFamily="49" charset="-122"/>
            </a:endParaRPr>
          </a:p>
          <a:p>
            <a:pPr eaLnBrk="1" hangingPunct="1">
              <a:lnSpc>
                <a:spcPct val="250000"/>
              </a:lnSpc>
              <a:buAutoNum type="arabicPeriod"/>
            </a:pPr>
            <a:r>
              <a:rPr lang="en-US" altLang="zh-CN" sz="2400" b="1" dirty="0">
                <a:solidFill>
                  <a:srgbClr val="000000"/>
                </a:solidFill>
                <a:ea typeface="黑体" pitchFamily="49" charset="-122"/>
              </a:rPr>
              <a:t>Linux</a:t>
            </a:r>
            <a:r>
              <a:rPr lang="zh-CN" altLang="en-US" sz="2400" b="1" dirty="0">
                <a:solidFill>
                  <a:srgbClr val="000000"/>
                </a:solidFill>
                <a:ea typeface="黑体" pitchFamily="49" charset="-122"/>
              </a:rPr>
              <a:t>软件安装</a:t>
            </a:r>
            <a:endParaRPr lang="zh-CN" altLang="en-US" sz="2000" b="1" dirty="0">
              <a:solidFill>
                <a:srgbClr val="000000"/>
              </a:solidFill>
              <a:ea typeface="黑体" pitchFamily="49" charset="-122"/>
            </a:endParaRPr>
          </a:p>
          <a:p>
            <a:pPr eaLnBrk="1" hangingPunct="1">
              <a:lnSpc>
                <a:spcPct val="250000"/>
              </a:lnSpc>
            </a:pPr>
            <a:endParaRPr lang="zh-CN" altLang="en-US" sz="2000" b="1" dirty="0"/>
          </a:p>
        </p:txBody>
      </p:sp>
      <p:sp>
        <p:nvSpPr>
          <p:cNvPr id="6" name="Rectangle 2"/>
          <p:cNvSpPr>
            <a:spLocks noGrp="1" noChangeArrowheads="1"/>
          </p:cNvSpPr>
          <p:nvPr>
            <p:ph type="title"/>
          </p:nvPr>
        </p:nvSpPr>
        <p:spPr>
          <a:xfrm>
            <a:off x="457308" y="76200"/>
            <a:ext cx="8001000" cy="914400"/>
          </a:xfrm>
        </p:spPr>
        <p:txBody>
          <a:bodyPr/>
          <a:lstStyle/>
          <a:p>
            <a:r>
              <a:rPr lang="zh-CN" altLang="en-US" dirty="0">
                <a:solidFill>
                  <a:schemeClr val="bg1"/>
                </a:solidFill>
              </a:rPr>
              <a:t>第一讲 提纲</a:t>
            </a:r>
          </a:p>
        </p:txBody>
      </p:sp>
    </p:spTree>
    <p:extLst>
      <p:ext uri="{BB962C8B-B14F-4D97-AF65-F5344CB8AC3E}">
        <p14:creationId xmlns:p14="http://schemas.microsoft.com/office/powerpoint/2010/main" val="34700350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内容占位符 3">
            <a:extLst>
              <a:ext uri="{FF2B5EF4-FFF2-40B4-BE49-F238E27FC236}">
                <a16:creationId xmlns:a16="http://schemas.microsoft.com/office/drawing/2014/main" xmlns="" id="{670BEA8D-FFBE-4866-A042-6A1D05C4A3AC}"/>
              </a:ext>
            </a:extLst>
          </p:cNvPr>
          <p:cNvGraphicFramePr>
            <a:graphicFrameLocks noGrp="1"/>
          </p:cNvGraphicFramePr>
          <p:nvPr>
            <p:ph/>
            <p:extLst>
              <p:ext uri="{D42A27DB-BD31-4B8C-83A1-F6EECF244321}">
                <p14:modId xmlns:p14="http://schemas.microsoft.com/office/powerpoint/2010/main" val="1797012980"/>
              </p:ext>
            </p:extLst>
          </p:nvPr>
        </p:nvGraphicFramePr>
        <p:xfrm>
          <a:off x="457200" y="1371600"/>
          <a:ext cx="8305690" cy="4419537"/>
        </p:xfrm>
        <a:graphic>
          <a:graphicData uri="http://schemas.openxmlformats.org/drawingml/2006/table">
            <a:tbl>
              <a:tblPr firstRow="1" bandRow="1">
                <a:tableStyleId>{5C22544A-7EE6-4342-B048-85BDC9FD1C3A}</a:tableStyleId>
              </a:tblPr>
              <a:tblGrid>
                <a:gridCol w="1940641">
                  <a:extLst>
                    <a:ext uri="{9D8B030D-6E8A-4147-A177-3AD203B41FA5}">
                      <a16:colId xmlns:a16="http://schemas.microsoft.com/office/drawing/2014/main" xmlns="" val="1668750204"/>
                    </a:ext>
                  </a:extLst>
                </a:gridCol>
                <a:gridCol w="6365049">
                  <a:extLst>
                    <a:ext uri="{9D8B030D-6E8A-4147-A177-3AD203B41FA5}">
                      <a16:colId xmlns:a16="http://schemas.microsoft.com/office/drawing/2014/main" xmlns="" val="3852892362"/>
                    </a:ext>
                  </a:extLst>
                </a:gridCol>
              </a:tblGrid>
              <a:tr h="415220">
                <a:tc>
                  <a:txBody>
                    <a:bodyPr/>
                    <a:lstStyle/>
                    <a:p>
                      <a:r>
                        <a:rPr lang="zh-CN" altLang="en-US" sz="1800" dirty="0"/>
                        <a:t>目录名</a:t>
                      </a:r>
                    </a:p>
                  </a:txBody>
                  <a:tcPr/>
                </a:tc>
                <a:tc>
                  <a:txBody>
                    <a:bodyPr/>
                    <a:lstStyle/>
                    <a:p>
                      <a:r>
                        <a:rPr lang="zh-CN" altLang="en-US" sz="1800" dirty="0"/>
                        <a:t>目录作用</a:t>
                      </a:r>
                    </a:p>
                  </a:txBody>
                  <a:tcPr/>
                </a:tc>
                <a:extLst>
                  <a:ext uri="{0D108BD9-81ED-4DB2-BD59-A6C34878D82A}">
                    <a16:rowId xmlns:a16="http://schemas.microsoft.com/office/drawing/2014/main" xmlns="" val="398697273"/>
                  </a:ext>
                </a:extLst>
              </a:tr>
              <a:tr h="716682">
                <a:tc>
                  <a:txBody>
                    <a:bodyPr/>
                    <a:lstStyle/>
                    <a:p>
                      <a:r>
                        <a:rPr lang="en-US" altLang="zh-CN" sz="1800" dirty="0"/>
                        <a:t>/home/</a:t>
                      </a:r>
                      <a:endParaRPr lang="zh-CN" altLang="en-US" sz="1800" dirty="0"/>
                    </a:p>
                  </a:txBody>
                  <a:tcPr/>
                </a:tc>
                <a:tc>
                  <a:txBody>
                    <a:bodyPr/>
                    <a:lstStyle/>
                    <a:p>
                      <a:r>
                        <a:rPr lang="zh-CN" altLang="en-US" sz="1800" dirty="0"/>
                        <a:t>普通用户的“家”目录。建立每个用户时，每个用户（普通用户）有一个默认登陆位置。如用户</a:t>
                      </a:r>
                      <a:r>
                        <a:rPr lang="en-US" altLang="zh-CN" sz="1800" dirty="0"/>
                        <a:t>user1</a:t>
                      </a:r>
                      <a:r>
                        <a:rPr lang="zh-CN" altLang="en-US" sz="1800" dirty="0"/>
                        <a:t>的家目录就是</a:t>
                      </a:r>
                      <a:r>
                        <a:rPr lang="en-US" altLang="zh-CN" sz="1800" dirty="0"/>
                        <a:t>/home/user1</a:t>
                      </a:r>
                      <a:endParaRPr lang="zh-CN" altLang="en-US" sz="1800" dirty="0"/>
                    </a:p>
                  </a:txBody>
                  <a:tcPr/>
                </a:tc>
                <a:extLst>
                  <a:ext uri="{0D108BD9-81ED-4DB2-BD59-A6C34878D82A}">
                    <a16:rowId xmlns:a16="http://schemas.microsoft.com/office/drawing/2014/main" xmlns="" val="3302977765"/>
                  </a:ext>
                </a:extLst>
              </a:tr>
              <a:tr h="415220">
                <a:tc>
                  <a:txBody>
                    <a:bodyPr/>
                    <a:lstStyle/>
                    <a:p>
                      <a:r>
                        <a:rPr lang="en-US" altLang="zh-CN" sz="1800" dirty="0"/>
                        <a:t>/lib/</a:t>
                      </a:r>
                      <a:endParaRPr lang="zh-CN" altLang="en-US" sz="1800" dirty="0"/>
                    </a:p>
                  </a:txBody>
                  <a:tcPr/>
                </a:tc>
                <a:tc>
                  <a:txBody>
                    <a:bodyPr/>
                    <a:lstStyle/>
                    <a:p>
                      <a:r>
                        <a:rPr lang="zh-CN" altLang="en-US" sz="1800" dirty="0"/>
                        <a:t>系统调用的函数库保存位置</a:t>
                      </a:r>
                    </a:p>
                  </a:txBody>
                  <a:tcPr/>
                </a:tc>
                <a:extLst>
                  <a:ext uri="{0D108BD9-81ED-4DB2-BD59-A6C34878D82A}">
                    <a16:rowId xmlns:a16="http://schemas.microsoft.com/office/drawing/2014/main" xmlns="" val="3084523282"/>
                  </a:ext>
                </a:extLst>
              </a:tr>
              <a:tr h="1023831">
                <a:tc>
                  <a:txBody>
                    <a:bodyPr/>
                    <a:lstStyle/>
                    <a:p>
                      <a:r>
                        <a:rPr lang="en-US" altLang="zh-CN" sz="1800" dirty="0"/>
                        <a:t>/</a:t>
                      </a:r>
                      <a:r>
                        <a:rPr lang="en-US" altLang="zh-CN" sz="1800" dirty="0" err="1"/>
                        <a:t>lost+found</a:t>
                      </a:r>
                      <a:r>
                        <a:rPr lang="en-US" altLang="zh-CN" sz="1800" dirty="0"/>
                        <a:t>/</a:t>
                      </a:r>
                      <a:endParaRPr lang="zh-CN" altLang="en-US" sz="1800" dirty="0"/>
                    </a:p>
                  </a:txBody>
                  <a:tcPr/>
                </a:tc>
                <a:tc>
                  <a:txBody>
                    <a:bodyPr/>
                    <a:lstStyle/>
                    <a:p>
                      <a:r>
                        <a:rPr lang="zh-CN" altLang="en-US" sz="1800" dirty="0"/>
                        <a:t>系统意外崩溃时，产生的一些文件碎片存放在这里。系统启动时</a:t>
                      </a:r>
                      <a:r>
                        <a:rPr lang="en-US" altLang="zh-CN" sz="1800" dirty="0" err="1"/>
                        <a:t>fsck</a:t>
                      </a:r>
                      <a:r>
                        <a:rPr lang="zh-CN" altLang="en-US" sz="1800" dirty="0"/>
                        <a:t>工具会检查这里，并修复损坏的文件系统。每个分区均有此目录。</a:t>
                      </a:r>
                    </a:p>
                  </a:txBody>
                  <a:tcPr/>
                </a:tc>
                <a:extLst>
                  <a:ext uri="{0D108BD9-81ED-4DB2-BD59-A6C34878D82A}">
                    <a16:rowId xmlns:a16="http://schemas.microsoft.com/office/drawing/2014/main" xmlns="" val="1892716291"/>
                  </a:ext>
                </a:extLst>
              </a:tr>
              <a:tr h="415220">
                <a:tc>
                  <a:txBody>
                    <a:bodyPr/>
                    <a:lstStyle/>
                    <a:p>
                      <a:r>
                        <a:rPr lang="en-US" altLang="zh-CN" sz="1800" dirty="0"/>
                        <a:t>/media/</a:t>
                      </a:r>
                      <a:endParaRPr lang="zh-CN" altLang="en-US" sz="1800" dirty="0"/>
                    </a:p>
                  </a:txBody>
                  <a:tcPr/>
                </a:tc>
                <a:tc>
                  <a:txBody>
                    <a:bodyPr/>
                    <a:lstStyle/>
                    <a:p>
                      <a:r>
                        <a:rPr lang="zh-CN" altLang="en-US" sz="1800" dirty="0"/>
                        <a:t>挂载目录，系统建议挂载媒体设备，如挂载软盘，光盘等</a:t>
                      </a:r>
                    </a:p>
                  </a:txBody>
                  <a:tcPr/>
                </a:tc>
                <a:extLst>
                  <a:ext uri="{0D108BD9-81ED-4DB2-BD59-A6C34878D82A}">
                    <a16:rowId xmlns:a16="http://schemas.microsoft.com/office/drawing/2014/main" xmlns="" val="1260035150"/>
                  </a:ext>
                </a:extLst>
              </a:tr>
              <a:tr h="716682">
                <a:tc>
                  <a:txBody>
                    <a:bodyPr/>
                    <a:lstStyle/>
                    <a:p>
                      <a:r>
                        <a:rPr lang="en-US" altLang="zh-CN" sz="1800" dirty="0"/>
                        <a:t>/</a:t>
                      </a:r>
                      <a:r>
                        <a:rPr lang="en-US" altLang="zh-CN" sz="1800" dirty="0" err="1"/>
                        <a:t>mnt</a:t>
                      </a:r>
                      <a:r>
                        <a:rPr lang="en-US" altLang="zh-CN" sz="1800" dirty="0"/>
                        <a:t>/</a:t>
                      </a:r>
                      <a:endParaRPr lang="zh-CN" altLang="en-US" sz="1800" dirty="0"/>
                    </a:p>
                  </a:txBody>
                  <a:tcPr/>
                </a:tc>
                <a:tc>
                  <a:txBody>
                    <a:bodyPr/>
                    <a:lstStyle/>
                    <a:p>
                      <a:r>
                        <a:rPr lang="zh-CN" altLang="en-US" sz="1800" dirty="0"/>
                        <a:t>挂载目录，系统建议挂载外接设备如</a:t>
                      </a:r>
                      <a:r>
                        <a:rPr lang="en-US" altLang="zh-CN" sz="1800" dirty="0"/>
                        <a:t>U</a:t>
                      </a:r>
                      <a:r>
                        <a:rPr lang="zh-CN" altLang="en-US" sz="1800" dirty="0"/>
                        <a:t>盘移动硬盘，其他操作系统的分区等</a:t>
                      </a:r>
                    </a:p>
                  </a:txBody>
                  <a:tcPr/>
                </a:tc>
                <a:extLst>
                  <a:ext uri="{0D108BD9-81ED-4DB2-BD59-A6C34878D82A}">
                    <a16:rowId xmlns:a16="http://schemas.microsoft.com/office/drawing/2014/main" xmlns="" val="1412284410"/>
                  </a:ext>
                </a:extLst>
              </a:tr>
              <a:tr h="716682">
                <a:tc>
                  <a:txBody>
                    <a:bodyPr/>
                    <a:lstStyle/>
                    <a:p>
                      <a:r>
                        <a:rPr lang="en-US" altLang="zh-CN" sz="1800" dirty="0"/>
                        <a:t>/opt/</a:t>
                      </a:r>
                      <a:endParaRPr lang="zh-CN" altLang="en-US" sz="1800" dirty="0"/>
                    </a:p>
                  </a:txBody>
                  <a:tcPr/>
                </a:tc>
                <a:tc>
                  <a:txBody>
                    <a:bodyPr/>
                    <a:lstStyle/>
                    <a:p>
                      <a:r>
                        <a:rPr lang="zh-CN" altLang="en-US" sz="1800" dirty="0"/>
                        <a:t>第三方安装的软件保存位置。一些下载的开源软件包安装于此。</a:t>
                      </a:r>
                      <a:r>
                        <a:rPr lang="zh-CN" altLang="en-US" sz="1800" dirty="0">
                          <a:solidFill>
                            <a:srgbClr val="FF0000"/>
                          </a:solidFill>
                        </a:rPr>
                        <a:t>实际上更常见的或更通用的是在</a:t>
                      </a:r>
                      <a:r>
                        <a:rPr lang="en-US" altLang="zh-CN" sz="1800" dirty="0">
                          <a:solidFill>
                            <a:srgbClr val="FF0000"/>
                          </a:solidFill>
                        </a:rPr>
                        <a:t>/</a:t>
                      </a:r>
                      <a:r>
                        <a:rPr lang="en-US" altLang="zh-CN" sz="1800" dirty="0" err="1">
                          <a:solidFill>
                            <a:srgbClr val="FF0000"/>
                          </a:solidFill>
                        </a:rPr>
                        <a:t>usr</a:t>
                      </a:r>
                      <a:r>
                        <a:rPr lang="en-US" altLang="zh-CN" sz="1800" dirty="0">
                          <a:solidFill>
                            <a:srgbClr val="FF0000"/>
                          </a:solidFill>
                        </a:rPr>
                        <a:t>/local</a:t>
                      </a:r>
                      <a:r>
                        <a:rPr lang="zh-CN" altLang="en-US" sz="1800" dirty="0">
                          <a:solidFill>
                            <a:srgbClr val="FF0000"/>
                          </a:solidFill>
                        </a:rPr>
                        <a:t>目录中</a:t>
                      </a:r>
                    </a:p>
                  </a:txBody>
                  <a:tcPr/>
                </a:tc>
                <a:extLst>
                  <a:ext uri="{0D108BD9-81ED-4DB2-BD59-A6C34878D82A}">
                    <a16:rowId xmlns:a16="http://schemas.microsoft.com/office/drawing/2014/main" xmlns="" val="2337225869"/>
                  </a:ext>
                </a:extLst>
              </a:tr>
            </a:tbl>
          </a:graphicData>
        </a:graphic>
      </p:graphicFrame>
      <p:sp>
        <p:nvSpPr>
          <p:cNvPr id="3" name="标题 2">
            <a:extLst>
              <a:ext uri="{FF2B5EF4-FFF2-40B4-BE49-F238E27FC236}">
                <a16:creationId xmlns:a16="http://schemas.microsoft.com/office/drawing/2014/main" xmlns="" id="{EB8408F8-86A8-4F2D-97E8-BF0FDD1CB609}"/>
              </a:ext>
            </a:extLst>
          </p:cNvPr>
          <p:cNvSpPr>
            <a:spLocks noGrp="1"/>
          </p:cNvSpPr>
          <p:nvPr>
            <p:ph type="title" idx="10"/>
          </p:nvPr>
        </p:nvSpPr>
        <p:spPr/>
        <p:txBody>
          <a:bodyPr/>
          <a:lstStyle/>
          <a:p>
            <a:endParaRPr lang="zh-CN" altLang="en-US"/>
          </a:p>
        </p:txBody>
      </p:sp>
    </p:spTree>
    <p:extLst>
      <p:ext uri="{BB962C8B-B14F-4D97-AF65-F5344CB8AC3E}">
        <p14:creationId xmlns:p14="http://schemas.microsoft.com/office/powerpoint/2010/main" val="177274422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内容占位符 3">
            <a:extLst>
              <a:ext uri="{FF2B5EF4-FFF2-40B4-BE49-F238E27FC236}">
                <a16:creationId xmlns:a16="http://schemas.microsoft.com/office/drawing/2014/main" xmlns="" id="{670BEA8D-FFBE-4866-A042-6A1D05C4A3AC}"/>
              </a:ext>
            </a:extLst>
          </p:cNvPr>
          <p:cNvGraphicFramePr>
            <a:graphicFrameLocks noGrp="1"/>
          </p:cNvGraphicFramePr>
          <p:nvPr>
            <p:ph/>
            <p:extLst>
              <p:ext uri="{D42A27DB-BD31-4B8C-83A1-F6EECF244321}">
                <p14:modId xmlns:p14="http://schemas.microsoft.com/office/powerpoint/2010/main" val="41643206"/>
              </p:ext>
            </p:extLst>
          </p:nvPr>
        </p:nvGraphicFramePr>
        <p:xfrm>
          <a:off x="457200" y="1371600"/>
          <a:ext cx="8305690" cy="5121442"/>
        </p:xfrm>
        <a:graphic>
          <a:graphicData uri="http://schemas.openxmlformats.org/drawingml/2006/table">
            <a:tbl>
              <a:tblPr firstRow="1" bandRow="1">
                <a:tableStyleId>{5C22544A-7EE6-4342-B048-85BDC9FD1C3A}</a:tableStyleId>
              </a:tblPr>
              <a:tblGrid>
                <a:gridCol w="1940641">
                  <a:extLst>
                    <a:ext uri="{9D8B030D-6E8A-4147-A177-3AD203B41FA5}">
                      <a16:colId xmlns:a16="http://schemas.microsoft.com/office/drawing/2014/main" xmlns="" val="1668750204"/>
                    </a:ext>
                  </a:extLst>
                </a:gridCol>
                <a:gridCol w="6365049">
                  <a:extLst>
                    <a:ext uri="{9D8B030D-6E8A-4147-A177-3AD203B41FA5}">
                      <a16:colId xmlns:a16="http://schemas.microsoft.com/office/drawing/2014/main" xmlns="" val="3852892362"/>
                    </a:ext>
                  </a:extLst>
                </a:gridCol>
              </a:tblGrid>
              <a:tr h="415220">
                <a:tc>
                  <a:txBody>
                    <a:bodyPr/>
                    <a:lstStyle/>
                    <a:p>
                      <a:r>
                        <a:rPr lang="zh-CN" altLang="en-US" sz="1800" dirty="0"/>
                        <a:t>目录名</a:t>
                      </a:r>
                    </a:p>
                  </a:txBody>
                  <a:tcPr/>
                </a:tc>
                <a:tc>
                  <a:txBody>
                    <a:bodyPr/>
                    <a:lstStyle/>
                    <a:p>
                      <a:r>
                        <a:rPr lang="zh-CN" altLang="en-US" sz="1800" dirty="0"/>
                        <a:t>目录作用</a:t>
                      </a:r>
                    </a:p>
                  </a:txBody>
                  <a:tcPr/>
                </a:tc>
                <a:extLst>
                  <a:ext uri="{0D108BD9-81ED-4DB2-BD59-A6C34878D82A}">
                    <a16:rowId xmlns:a16="http://schemas.microsoft.com/office/drawing/2014/main" xmlns="" val="398697273"/>
                  </a:ext>
                </a:extLst>
              </a:tr>
              <a:tr h="716682">
                <a:tc>
                  <a:txBody>
                    <a:bodyPr/>
                    <a:lstStyle/>
                    <a:p>
                      <a:r>
                        <a:rPr lang="en-US" altLang="zh-CN" sz="1800" dirty="0"/>
                        <a:t>/proc/</a:t>
                      </a:r>
                      <a:endParaRPr lang="zh-CN" altLang="en-US" sz="1800" dirty="0"/>
                    </a:p>
                  </a:txBody>
                  <a:tcPr/>
                </a:tc>
                <a:tc>
                  <a:txBody>
                    <a:bodyPr/>
                    <a:lstStyle/>
                    <a:p>
                      <a:r>
                        <a:rPr lang="zh-CN" altLang="en-US" sz="1800" dirty="0"/>
                        <a:t>虚拟文件系统，该目录数据不保存在硬盘，而是位于内存。主要保存系统内核，进程，外部设备状态，网络状态等。如</a:t>
                      </a:r>
                      <a:r>
                        <a:rPr lang="en-US" altLang="zh-CN" sz="1800" dirty="0"/>
                        <a:t>/proc/</a:t>
                      </a:r>
                      <a:r>
                        <a:rPr lang="en-US" altLang="zh-CN" sz="1800" dirty="0" err="1"/>
                        <a:t>cpuinfo</a:t>
                      </a:r>
                      <a:r>
                        <a:rPr lang="zh-CN" altLang="en-US" sz="1800" dirty="0"/>
                        <a:t>保存</a:t>
                      </a:r>
                      <a:r>
                        <a:rPr lang="en-US" altLang="zh-CN" sz="1800" dirty="0" err="1"/>
                        <a:t>cpu</a:t>
                      </a:r>
                      <a:r>
                        <a:rPr lang="zh-CN" altLang="en-US" sz="1800" dirty="0"/>
                        <a:t>信息。</a:t>
                      </a:r>
                    </a:p>
                  </a:txBody>
                  <a:tcPr/>
                </a:tc>
                <a:extLst>
                  <a:ext uri="{0D108BD9-81ED-4DB2-BD59-A6C34878D82A}">
                    <a16:rowId xmlns:a16="http://schemas.microsoft.com/office/drawing/2014/main" xmlns="" val="3302977765"/>
                  </a:ext>
                </a:extLst>
              </a:tr>
              <a:tr h="415220">
                <a:tc>
                  <a:txBody>
                    <a:bodyPr/>
                    <a:lstStyle/>
                    <a:p>
                      <a:r>
                        <a:rPr lang="en-US" altLang="zh-CN" sz="1800" dirty="0"/>
                        <a:t>/sys/</a:t>
                      </a:r>
                      <a:endParaRPr lang="zh-CN" altLang="en-US" sz="1800" dirty="0"/>
                    </a:p>
                  </a:txBody>
                  <a:tcPr/>
                </a:tc>
                <a:tc>
                  <a:txBody>
                    <a:bodyPr/>
                    <a:lstStyle/>
                    <a:p>
                      <a:r>
                        <a:rPr lang="zh-CN" altLang="en-US" sz="1800" dirty="0"/>
                        <a:t>虚拟文件系统，和</a:t>
                      </a:r>
                      <a:r>
                        <a:rPr lang="en-US" altLang="zh-CN" sz="1800" dirty="0"/>
                        <a:t>/proc/</a:t>
                      </a:r>
                      <a:r>
                        <a:rPr lang="zh-CN" altLang="en-US" sz="1800" dirty="0"/>
                        <a:t>类似，保存与内核相关信息</a:t>
                      </a:r>
                    </a:p>
                  </a:txBody>
                  <a:tcPr/>
                </a:tc>
                <a:extLst>
                  <a:ext uri="{0D108BD9-81ED-4DB2-BD59-A6C34878D82A}">
                    <a16:rowId xmlns:a16="http://schemas.microsoft.com/office/drawing/2014/main" xmlns="" val="3084523282"/>
                  </a:ext>
                </a:extLst>
              </a:tr>
              <a:tr h="388758">
                <a:tc>
                  <a:txBody>
                    <a:bodyPr/>
                    <a:lstStyle/>
                    <a:p>
                      <a:r>
                        <a:rPr lang="en-US" altLang="zh-CN" sz="1800" dirty="0"/>
                        <a:t>/root/</a:t>
                      </a:r>
                      <a:endParaRPr lang="zh-CN" altLang="en-US" sz="1800" dirty="0"/>
                    </a:p>
                  </a:txBody>
                  <a:tcPr/>
                </a:tc>
                <a:tc>
                  <a:txBody>
                    <a:bodyPr/>
                    <a:lstStyle/>
                    <a:p>
                      <a:r>
                        <a:rPr lang="zh-CN" altLang="en-US" sz="1800" dirty="0"/>
                        <a:t>超级用户的家目录。</a:t>
                      </a:r>
                    </a:p>
                  </a:txBody>
                  <a:tcPr/>
                </a:tc>
                <a:extLst>
                  <a:ext uri="{0D108BD9-81ED-4DB2-BD59-A6C34878D82A}">
                    <a16:rowId xmlns:a16="http://schemas.microsoft.com/office/drawing/2014/main" xmlns="" val="1892716291"/>
                  </a:ext>
                </a:extLst>
              </a:tr>
              <a:tr h="415220">
                <a:tc>
                  <a:txBody>
                    <a:bodyPr/>
                    <a:lstStyle/>
                    <a:p>
                      <a:r>
                        <a:rPr lang="en-US" altLang="zh-CN" sz="1800" dirty="0"/>
                        <a:t>/</a:t>
                      </a:r>
                      <a:r>
                        <a:rPr lang="en-US" altLang="zh-CN" sz="1800" dirty="0" err="1"/>
                        <a:t>srv</a:t>
                      </a:r>
                      <a:r>
                        <a:rPr lang="en-US" altLang="zh-CN" sz="1800" dirty="0"/>
                        <a:t>/</a:t>
                      </a:r>
                      <a:endParaRPr lang="zh-CN" altLang="en-US" sz="1800" dirty="0"/>
                    </a:p>
                  </a:txBody>
                  <a:tcPr/>
                </a:tc>
                <a:tc>
                  <a:txBody>
                    <a:bodyPr/>
                    <a:lstStyle/>
                    <a:p>
                      <a:r>
                        <a:rPr lang="zh-CN" altLang="en-US" sz="1800" dirty="0"/>
                        <a:t>服务数据目录。一些系统服务启动之后，可以在这个目录中保存所要的数据</a:t>
                      </a:r>
                    </a:p>
                  </a:txBody>
                  <a:tcPr/>
                </a:tc>
                <a:extLst>
                  <a:ext uri="{0D108BD9-81ED-4DB2-BD59-A6C34878D82A}">
                    <a16:rowId xmlns:a16="http://schemas.microsoft.com/office/drawing/2014/main" xmlns="" val="1260035150"/>
                  </a:ext>
                </a:extLst>
              </a:tr>
              <a:tr h="716682">
                <a:tc>
                  <a:txBody>
                    <a:bodyPr/>
                    <a:lstStyle/>
                    <a:p>
                      <a:r>
                        <a:rPr lang="en-US" altLang="zh-CN" sz="1800" dirty="0"/>
                        <a:t>/</a:t>
                      </a:r>
                      <a:r>
                        <a:rPr lang="en-US" altLang="zh-CN" sz="1800" dirty="0" err="1"/>
                        <a:t>tmp</a:t>
                      </a:r>
                      <a:r>
                        <a:rPr lang="en-US" altLang="zh-CN" sz="1800" dirty="0"/>
                        <a:t>/</a:t>
                      </a:r>
                      <a:endParaRPr lang="zh-CN" altLang="en-US" sz="1800" dirty="0"/>
                    </a:p>
                  </a:txBody>
                  <a:tcPr/>
                </a:tc>
                <a:tc>
                  <a:txBody>
                    <a:bodyPr/>
                    <a:lstStyle/>
                    <a:p>
                      <a:r>
                        <a:rPr lang="zh-CN" altLang="en-US" sz="1800" dirty="0"/>
                        <a:t>临时目录，系统存放的临时文件目录，该目录下所有用户都可以访问和写入</a:t>
                      </a:r>
                    </a:p>
                  </a:txBody>
                  <a:tcPr/>
                </a:tc>
                <a:extLst>
                  <a:ext uri="{0D108BD9-81ED-4DB2-BD59-A6C34878D82A}">
                    <a16:rowId xmlns:a16="http://schemas.microsoft.com/office/drawing/2014/main" xmlns="" val="1412284410"/>
                  </a:ext>
                </a:extLst>
              </a:tr>
              <a:tr h="716682">
                <a:tc>
                  <a:txBody>
                    <a:bodyPr/>
                    <a:lstStyle/>
                    <a:p>
                      <a:r>
                        <a:rPr lang="en-US" altLang="zh-CN" sz="1800" dirty="0"/>
                        <a:t>/</a:t>
                      </a:r>
                      <a:r>
                        <a:rPr lang="en-US" altLang="zh-CN" sz="1800" dirty="0" err="1"/>
                        <a:t>usr</a:t>
                      </a:r>
                      <a:r>
                        <a:rPr lang="en-US" altLang="zh-CN" sz="1800" dirty="0"/>
                        <a:t>/</a:t>
                      </a:r>
                      <a:endParaRPr lang="zh-CN" altLang="en-US" sz="1800" dirty="0"/>
                    </a:p>
                  </a:txBody>
                  <a:tcPr/>
                </a:tc>
                <a:tc>
                  <a:txBody>
                    <a:bodyPr/>
                    <a:lstStyle/>
                    <a:p>
                      <a:r>
                        <a:rPr lang="zh-CN" altLang="en-US" sz="1800" dirty="0"/>
                        <a:t>系统软件资源目录。</a:t>
                      </a:r>
                      <a:r>
                        <a:rPr lang="zh-CN" altLang="en-US" sz="1800" dirty="0">
                          <a:solidFill>
                            <a:srgbClr val="FF0000"/>
                          </a:solidFill>
                        </a:rPr>
                        <a:t>并非</a:t>
                      </a:r>
                      <a:r>
                        <a:rPr lang="en-US" altLang="zh-CN" sz="1800" dirty="0">
                          <a:solidFill>
                            <a:srgbClr val="FF0000"/>
                          </a:solidFill>
                        </a:rPr>
                        <a:t>user</a:t>
                      </a:r>
                      <a:r>
                        <a:rPr lang="zh-CN" altLang="en-US" sz="1800" dirty="0">
                          <a:solidFill>
                            <a:srgbClr val="FF0000"/>
                          </a:solidFill>
                        </a:rPr>
                        <a:t>的缩写，而是“</a:t>
                      </a:r>
                      <a:r>
                        <a:rPr lang="en-US" altLang="zh-CN" sz="1800" dirty="0">
                          <a:solidFill>
                            <a:srgbClr val="FF0000"/>
                          </a:solidFill>
                        </a:rPr>
                        <a:t>Unix Software Resource</a:t>
                      </a:r>
                      <a:r>
                        <a:rPr lang="zh-CN" altLang="en-US" sz="1800" dirty="0">
                          <a:solidFill>
                            <a:srgbClr val="FF0000"/>
                          </a:solidFill>
                        </a:rPr>
                        <a:t>”的缩写</a:t>
                      </a:r>
                      <a:r>
                        <a:rPr lang="zh-CN" altLang="en-US" sz="1800" dirty="0"/>
                        <a:t>。因此不是存放用户的数据，而是存放系统软件资源的目录</a:t>
                      </a:r>
                      <a:endParaRPr lang="zh-CN" altLang="en-US" sz="1800" dirty="0">
                        <a:solidFill>
                          <a:srgbClr val="FF0000"/>
                        </a:solidFill>
                      </a:endParaRPr>
                    </a:p>
                  </a:txBody>
                  <a:tcPr/>
                </a:tc>
                <a:extLst>
                  <a:ext uri="{0D108BD9-81ED-4DB2-BD59-A6C34878D82A}">
                    <a16:rowId xmlns:a16="http://schemas.microsoft.com/office/drawing/2014/main" xmlns="" val="2337225869"/>
                  </a:ext>
                </a:extLst>
              </a:tr>
              <a:tr h="716682">
                <a:tc>
                  <a:txBody>
                    <a:bodyPr/>
                    <a:lstStyle/>
                    <a:p>
                      <a:r>
                        <a:rPr lang="en-US" altLang="zh-CN" sz="1800" dirty="0"/>
                        <a:t>/var/</a:t>
                      </a:r>
                      <a:endParaRPr lang="zh-CN" altLang="en-US" sz="1800" dirty="0"/>
                    </a:p>
                  </a:txBody>
                  <a:tcPr/>
                </a:tc>
                <a:tc>
                  <a:txBody>
                    <a:bodyPr/>
                    <a:lstStyle/>
                    <a:p>
                      <a:r>
                        <a:rPr lang="zh-CN" altLang="en-US" sz="1800" dirty="0">
                          <a:solidFill>
                            <a:schemeClr val="tx1"/>
                          </a:solidFill>
                        </a:rPr>
                        <a:t>动态数据保存位置。如缓存，日志及软件产生的文件等</a:t>
                      </a:r>
                    </a:p>
                  </a:txBody>
                  <a:tcPr/>
                </a:tc>
                <a:extLst>
                  <a:ext uri="{0D108BD9-81ED-4DB2-BD59-A6C34878D82A}">
                    <a16:rowId xmlns:a16="http://schemas.microsoft.com/office/drawing/2014/main" xmlns="" val="1757914729"/>
                  </a:ext>
                </a:extLst>
              </a:tr>
            </a:tbl>
          </a:graphicData>
        </a:graphic>
      </p:graphicFrame>
      <p:sp>
        <p:nvSpPr>
          <p:cNvPr id="3" name="标题 2">
            <a:extLst>
              <a:ext uri="{FF2B5EF4-FFF2-40B4-BE49-F238E27FC236}">
                <a16:creationId xmlns:a16="http://schemas.microsoft.com/office/drawing/2014/main" xmlns="" id="{EB8408F8-86A8-4F2D-97E8-BF0FDD1CB609}"/>
              </a:ext>
            </a:extLst>
          </p:cNvPr>
          <p:cNvSpPr>
            <a:spLocks noGrp="1"/>
          </p:cNvSpPr>
          <p:nvPr>
            <p:ph type="title" idx="10"/>
          </p:nvPr>
        </p:nvSpPr>
        <p:spPr/>
        <p:txBody>
          <a:bodyPr/>
          <a:lstStyle/>
          <a:p>
            <a:endParaRPr lang="zh-CN" altLang="en-US"/>
          </a:p>
        </p:txBody>
      </p:sp>
    </p:spTree>
    <p:extLst>
      <p:ext uri="{BB962C8B-B14F-4D97-AF65-F5344CB8AC3E}">
        <p14:creationId xmlns:p14="http://schemas.microsoft.com/office/powerpoint/2010/main" val="318320409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r>
              <a:rPr lang="en-US" altLang="zh-CN" dirty="0"/>
              <a:t>1</a:t>
            </a:r>
            <a:r>
              <a:rPr lang="zh-CN" altLang="en-US" dirty="0"/>
              <a:t>、</a:t>
            </a:r>
            <a:r>
              <a:rPr lang="en-US" altLang="zh-CN" b="1" dirty="0"/>
              <a:t>/</a:t>
            </a:r>
            <a:r>
              <a:rPr lang="en-US" altLang="zh-CN" dirty="0"/>
              <a:t>- </a:t>
            </a:r>
            <a:r>
              <a:rPr lang="zh-CN" altLang="en-US" dirty="0"/>
              <a:t>根</a:t>
            </a:r>
            <a:br>
              <a:rPr lang="zh-CN" altLang="en-US" dirty="0"/>
            </a:br>
            <a:r>
              <a:rPr lang="zh-CN" altLang="en-US" dirty="0"/>
              <a:t>每一个文件和目录从根目录开始。</a:t>
            </a:r>
            <a:br>
              <a:rPr lang="zh-CN" altLang="en-US" dirty="0"/>
            </a:br>
            <a:r>
              <a:rPr lang="zh-CN" altLang="en-US" dirty="0"/>
              <a:t>只有</a:t>
            </a:r>
            <a:r>
              <a:rPr lang="en-US" altLang="zh-CN" dirty="0"/>
              <a:t>root</a:t>
            </a:r>
            <a:r>
              <a:rPr lang="zh-CN" altLang="en-US" dirty="0"/>
              <a:t>用户具有该目录下的写权限。请注意，</a:t>
            </a:r>
            <a:r>
              <a:rPr lang="en-US" altLang="zh-CN" dirty="0"/>
              <a:t>/root</a:t>
            </a:r>
            <a:r>
              <a:rPr lang="zh-CN" altLang="en-US" dirty="0"/>
              <a:t>是</a:t>
            </a:r>
            <a:r>
              <a:rPr lang="en-US" altLang="zh-CN" dirty="0"/>
              <a:t>root</a:t>
            </a:r>
            <a:r>
              <a:rPr lang="zh-CN" altLang="en-US" dirty="0"/>
              <a:t>用户的主目录，这与</a:t>
            </a:r>
            <a:r>
              <a:rPr lang="en-US" altLang="zh-CN" dirty="0"/>
              <a:t>/.</a:t>
            </a:r>
            <a:r>
              <a:rPr lang="zh-CN" altLang="en-US" dirty="0"/>
              <a:t>不一样</a:t>
            </a:r>
            <a:endParaRPr lang="en-US" altLang="zh-CN" dirty="0"/>
          </a:p>
          <a:p>
            <a:r>
              <a:rPr lang="zh-CN" altLang="en-US" dirty="0"/>
              <a:t>存放</a:t>
            </a:r>
            <a:r>
              <a:rPr lang="en-US" altLang="zh-CN" dirty="0"/>
              <a:t>Linux</a:t>
            </a:r>
            <a:r>
              <a:rPr lang="zh-CN" altLang="en-US" dirty="0"/>
              <a:t>内核和系统启动文件，包括</a:t>
            </a:r>
            <a:r>
              <a:rPr lang="en-US" altLang="zh-CN" dirty="0"/>
              <a:t>Grub</a:t>
            </a:r>
            <a:r>
              <a:rPr lang="zh-CN" altLang="en-US" dirty="0"/>
              <a:t>、</a:t>
            </a:r>
            <a:r>
              <a:rPr lang="en-US" altLang="zh-CN" dirty="0" err="1"/>
              <a:t>lilo</a:t>
            </a:r>
            <a:r>
              <a:rPr lang="zh-CN" altLang="en-US" dirty="0"/>
              <a:t>启动程序</a:t>
            </a:r>
          </a:p>
        </p:txBody>
      </p:sp>
      <p:sp>
        <p:nvSpPr>
          <p:cNvPr id="3" name="标题 2"/>
          <p:cNvSpPr>
            <a:spLocks noGrp="1"/>
          </p:cNvSpPr>
          <p:nvPr>
            <p:ph type="title" idx="10"/>
          </p:nvPr>
        </p:nvSpPr>
        <p:spPr/>
        <p:txBody>
          <a:bodyPr/>
          <a:lstStyle/>
          <a:p>
            <a:endParaRPr lang="zh-CN" altLang="en-US"/>
          </a:p>
        </p:txBody>
      </p:sp>
    </p:spTree>
    <p:extLst>
      <p:ext uri="{BB962C8B-B14F-4D97-AF65-F5344CB8AC3E}">
        <p14:creationId xmlns:p14="http://schemas.microsoft.com/office/powerpoint/2010/main" val="295774909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r>
              <a:rPr lang="zh-CN" altLang="en-US" sz="2000" dirty="0"/>
              <a:t>包含二进制可执行文件。</a:t>
            </a:r>
            <a:br>
              <a:rPr lang="zh-CN" altLang="en-US" sz="2000" dirty="0"/>
            </a:br>
            <a:r>
              <a:rPr lang="zh-CN" altLang="en-US" sz="2000" dirty="0"/>
              <a:t>在单用户模式下，你需要使用的常见</a:t>
            </a:r>
            <a:r>
              <a:rPr lang="en-US" altLang="zh-CN" sz="2000" dirty="0"/>
              <a:t>Linux</a:t>
            </a:r>
            <a:r>
              <a:rPr lang="zh-CN" altLang="en-US" sz="2000" dirty="0"/>
              <a:t>命令都位于此目录下。系统的所有用户使用的命令都设在这里。</a:t>
            </a:r>
            <a:br>
              <a:rPr lang="zh-CN" altLang="en-US" sz="2000" dirty="0"/>
            </a:br>
            <a:r>
              <a:rPr lang="zh-CN" altLang="en-US" sz="2000" dirty="0"/>
              <a:t>例如：</a:t>
            </a:r>
            <a:r>
              <a:rPr lang="en-US" altLang="zh-CN" sz="2000" dirty="0" err="1"/>
              <a:t>ps</a:t>
            </a:r>
            <a:r>
              <a:rPr lang="zh-CN" altLang="en-US" sz="2000" dirty="0"/>
              <a:t>、</a:t>
            </a:r>
            <a:r>
              <a:rPr lang="en-US" altLang="zh-CN" sz="2000" dirty="0" err="1"/>
              <a:t>ls</a:t>
            </a:r>
            <a:r>
              <a:rPr lang="zh-CN" altLang="en-US" sz="2000" dirty="0"/>
              <a:t>、</a:t>
            </a:r>
            <a:r>
              <a:rPr lang="en-US" altLang="zh-CN" sz="2000" dirty="0"/>
              <a:t>ping</a:t>
            </a:r>
            <a:r>
              <a:rPr lang="zh-CN" altLang="en-US" sz="2000" dirty="0"/>
              <a:t>、</a:t>
            </a:r>
            <a:r>
              <a:rPr lang="en-US" altLang="zh-CN" sz="2000" dirty="0" err="1"/>
              <a:t>grep</a:t>
            </a:r>
            <a:r>
              <a:rPr lang="zh-CN" altLang="en-US" sz="2000" dirty="0"/>
              <a:t>、</a:t>
            </a:r>
            <a:r>
              <a:rPr lang="en-US" altLang="zh-CN" sz="2000" dirty="0" err="1"/>
              <a:t>cp</a:t>
            </a:r>
            <a:endParaRPr lang="zh-CN" altLang="en-US" dirty="0"/>
          </a:p>
        </p:txBody>
      </p:sp>
      <p:sp>
        <p:nvSpPr>
          <p:cNvPr id="3" name="标题 2"/>
          <p:cNvSpPr>
            <a:spLocks noGrp="1"/>
          </p:cNvSpPr>
          <p:nvPr>
            <p:ph type="title" idx="10"/>
          </p:nvPr>
        </p:nvSpPr>
        <p:spPr/>
        <p:txBody>
          <a:bodyPr/>
          <a:lstStyle/>
          <a:p>
            <a:r>
              <a:rPr lang="en-US" altLang="zh-CN" dirty="0">
                <a:solidFill>
                  <a:schemeClr val="bg1"/>
                </a:solidFill>
              </a:rPr>
              <a:t>2</a:t>
            </a:r>
            <a:r>
              <a:rPr lang="zh-CN" altLang="en-US" dirty="0">
                <a:solidFill>
                  <a:schemeClr val="bg1"/>
                </a:solidFill>
              </a:rPr>
              <a:t>、</a:t>
            </a:r>
            <a:r>
              <a:rPr lang="en-US" altLang="zh-CN" b="1" dirty="0">
                <a:solidFill>
                  <a:schemeClr val="bg1"/>
                </a:solidFill>
              </a:rPr>
              <a:t>/bin</a:t>
            </a:r>
            <a:r>
              <a:rPr lang="zh-CN" altLang="en-US" dirty="0">
                <a:solidFill>
                  <a:schemeClr val="bg1"/>
                </a:solidFill>
              </a:rPr>
              <a:t>中 </a:t>
            </a:r>
            <a:r>
              <a:rPr lang="en-US" altLang="zh-CN" dirty="0">
                <a:solidFill>
                  <a:schemeClr val="bg1"/>
                </a:solidFill>
              </a:rPr>
              <a:t>- </a:t>
            </a:r>
            <a:r>
              <a:rPr lang="zh-CN" altLang="en-US" dirty="0">
                <a:solidFill>
                  <a:schemeClr val="bg1"/>
                </a:solidFill>
              </a:rPr>
              <a:t>用户二进制文件</a:t>
            </a: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6869" y="2667020"/>
            <a:ext cx="6354062" cy="5229955"/>
          </a:xfrm>
          <a:prstGeom prst="rect">
            <a:avLst/>
          </a:prstGeom>
        </p:spPr>
      </p:pic>
    </p:spTree>
    <p:extLst>
      <p:ext uri="{BB962C8B-B14F-4D97-AF65-F5344CB8AC3E}">
        <p14:creationId xmlns:p14="http://schemas.microsoft.com/office/powerpoint/2010/main" val="1336634514"/>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r>
              <a:rPr lang="zh-CN" altLang="en-US" sz="2400" dirty="0"/>
              <a:t>就像</a:t>
            </a:r>
            <a:r>
              <a:rPr lang="en-US" altLang="zh-CN" sz="2400" dirty="0"/>
              <a:t>/bin</a:t>
            </a:r>
            <a:r>
              <a:rPr lang="zh-CN" altLang="en-US" sz="2400" dirty="0"/>
              <a:t>，</a:t>
            </a:r>
            <a:r>
              <a:rPr lang="en-US" altLang="zh-CN" sz="2400" dirty="0"/>
              <a:t>/</a:t>
            </a:r>
            <a:r>
              <a:rPr lang="en-US" altLang="zh-CN" sz="2400" dirty="0" err="1"/>
              <a:t>sbin</a:t>
            </a:r>
            <a:r>
              <a:rPr lang="zh-CN" altLang="en-US" sz="2400" dirty="0"/>
              <a:t>同样也包含二进制可执行文件。但是，在这个目录下的</a:t>
            </a:r>
            <a:r>
              <a:rPr lang="en-US" altLang="zh-CN" sz="2400" dirty="0" err="1"/>
              <a:t>linux</a:t>
            </a:r>
            <a:r>
              <a:rPr lang="zh-CN" altLang="en-US" sz="2400" dirty="0"/>
              <a:t>命令通常由系统管理员使用，对系统进行维护。例如：</a:t>
            </a:r>
            <a:r>
              <a:rPr lang="en-US" altLang="zh-CN" sz="2400" dirty="0" err="1"/>
              <a:t>iptables</a:t>
            </a:r>
            <a:r>
              <a:rPr lang="zh-CN" altLang="en-US" sz="2400" dirty="0"/>
              <a:t>、</a:t>
            </a:r>
            <a:r>
              <a:rPr lang="en-US" altLang="zh-CN" sz="2400" dirty="0"/>
              <a:t>reboot</a:t>
            </a:r>
            <a:r>
              <a:rPr lang="zh-CN" altLang="en-US" sz="2400" dirty="0"/>
              <a:t>、</a:t>
            </a:r>
            <a:r>
              <a:rPr lang="en-US" altLang="zh-CN" sz="2400" dirty="0" err="1"/>
              <a:t>fdisk</a:t>
            </a:r>
            <a:r>
              <a:rPr lang="zh-CN" altLang="en-US" sz="2400" dirty="0"/>
              <a:t>、</a:t>
            </a:r>
            <a:r>
              <a:rPr lang="en-US" altLang="zh-CN" sz="2400" dirty="0" err="1"/>
              <a:t>ifconfig</a:t>
            </a:r>
            <a:r>
              <a:rPr lang="zh-CN" altLang="en-US" sz="2400" dirty="0"/>
              <a:t>、</a:t>
            </a:r>
            <a:r>
              <a:rPr lang="en-US" altLang="zh-CN" sz="2400" dirty="0" err="1"/>
              <a:t>swapon</a:t>
            </a:r>
            <a:r>
              <a:rPr lang="zh-CN" altLang="en-US" sz="2400" dirty="0"/>
              <a:t>命令</a:t>
            </a:r>
          </a:p>
        </p:txBody>
      </p:sp>
      <p:sp>
        <p:nvSpPr>
          <p:cNvPr id="3" name="标题 2"/>
          <p:cNvSpPr>
            <a:spLocks noGrp="1"/>
          </p:cNvSpPr>
          <p:nvPr>
            <p:ph type="title" idx="10"/>
          </p:nvPr>
        </p:nvSpPr>
        <p:spPr/>
        <p:txBody>
          <a:bodyPr/>
          <a:lstStyle/>
          <a:p>
            <a:r>
              <a:rPr lang="en-US" altLang="zh-CN" dirty="0">
                <a:solidFill>
                  <a:schemeClr val="bg1"/>
                </a:solidFill>
              </a:rPr>
              <a:t>3</a:t>
            </a:r>
            <a:r>
              <a:rPr lang="zh-CN" altLang="en-US" dirty="0">
                <a:solidFill>
                  <a:schemeClr val="bg1"/>
                </a:solidFill>
              </a:rPr>
              <a:t>、</a:t>
            </a:r>
            <a:r>
              <a:rPr lang="en-US" altLang="zh-CN" b="1" dirty="0">
                <a:solidFill>
                  <a:schemeClr val="bg1"/>
                </a:solidFill>
              </a:rPr>
              <a:t>/</a:t>
            </a:r>
            <a:r>
              <a:rPr lang="en-US" altLang="zh-CN" b="1" dirty="0" err="1">
                <a:solidFill>
                  <a:schemeClr val="bg1"/>
                </a:solidFill>
              </a:rPr>
              <a:t>sbin</a:t>
            </a:r>
            <a:r>
              <a:rPr lang="zh-CN" altLang="en-US" dirty="0">
                <a:solidFill>
                  <a:schemeClr val="bg1"/>
                </a:solidFill>
              </a:rPr>
              <a:t>目录 </a:t>
            </a:r>
            <a:r>
              <a:rPr lang="en-US" altLang="zh-CN" dirty="0">
                <a:solidFill>
                  <a:schemeClr val="bg1"/>
                </a:solidFill>
              </a:rPr>
              <a:t>- </a:t>
            </a:r>
            <a:r>
              <a:rPr lang="zh-CN" altLang="en-US" dirty="0">
                <a:solidFill>
                  <a:schemeClr val="bg1"/>
                </a:solidFill>
              </a:rPr>
              <a:t>系统二进制文件</a:t>
            </a: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6869" y="2895614"/>
            <a:ext cx="6354062" cy="5220429"/>
          </a:xfrm>
          <a:prstGeom prst="rect">
            <a:avLst/>
          </a:prstGeom>
        </p:spPr>
      </p:pic>
    </p:spTree>
    <p:extLst>
      <p:ext uri="{BB962C8B-B14F-4D97-AF65-F5344CB8AC3E}">
        <p14:creationId xmlns:p14="http://schemas.microsoft.com/office/powerpoint/2010/main" val="392549050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a:xfrm>
            <a:off x="457200" y="1066862"/>
            <a:ext cx="8153400" cy="4754563"/>
          </a:xfrm>
        </p:spPr>
        <p:txBody>
          <a:bodyPr/>
          <a:lstStyle/>
          <a:p>
            <a:r>
              <a:rPr lang="zh-CN" altLang="en-US" sz="2400" dirty="0"/>
              <a:t>包含所有程序所需的配置文件。</a:t>
            </a:r>
            <a:br>
              <a:rPr lang="zh-CN" altLang="en-US" sz="2400" dirty="0"/>
            </a:br>
            <a:r>
              <a:rPr lang="zh-CN" altLang="en-US" sz="2400" dirty="0"/>
              <a:t>也包含了用于启动</a:t>
            </a:r>
            <a:r>
              <a:rPr lang="en-US" altLang="zh-CN" sz="2400" dirty="0"/>
              <a:t>/</a:t>
            </a:r>
            <a:r>
              <a:rPr lang="zh-CN" altLang="en-US" sz="2400" dirty="0"/>
              <a:t>停止单个程序的启动和关闭</a:t>
            </a:r>
            <a:r>
              <a:rPr lang="en-US" altLang="zh-CN" sz="2400" dirty="0"/>
              <a:t>shell</a:t>
            </a:r>
            <a:r>
              <a:rPr lang="zh-CN" altLang="en-US" sz="2400" dirty="0"/>
              <a:t>脚本。例如：</a:t>
            </a:r>
            <a:r>
              <a:rPr lang="en-US" altLang="zh-CN" sz="2400" dirty="0"/>
              <a:t>/</a:t>
            </a:r>
            <a:r>
              <a:rPr lang="en-US" altLang="zh-CN" sz="2400" dirty="0" err="1"/>
              <a:t>etc</a:t>
            </a:r>
            <a:r>
              <a:rPr lang="en-US" altLang="zh-CN" sz="2400" dirty="0"/>
              <a:t>/</a:t>
            </a:r>
            <a:r>
              <a:rPr lang="en-US" altLang="zh-CN" sz="2400" dirty="0" err="1"/>
              <a:t>resolv.conf</a:t>
            </a:r>
            <a:r>
              <a:rPr lang="zh-CN" altLang="en-US" sz="2400" dirty="0"/>
              <a:t>、</a:t>
            </a:r>
            <a:r>
              <a:rPr lang="en-US" altLang="zh-CN" sz="2400" dirty="0"/>
              <a:t>/</a:t>
            </a:r>
            <a:r>
              <a:rPr lang="en-US" altLang="zh-CN" sz="2400" dirty="0" err="1"/>
              <a:t>etc</a:t>
            </a:r>
            <a:r>
              <a:rPr lang="en-US" altLang="zh-CN" sz="2400" dirty="0"/>
              <a:t>/</a:t>
            </a:r>
            <a:r>
              <a:rPr lang="en-US" altLang="zh-CN" sz="2400" dirty="0" err="1"/>
              <a:t>logrotate.conf</a:t>
            </a:r>
            <a:r>
              <a:rPr lang="zh-CN" altLang="en-US" sz="2400" dirty="0"/>
              <a:t>，</a:t>
            </a:r>
            <a:r>
              <a:rPr lang="en-US" altLang="zh-CN" sz="2400" dirty="0"/>
              <a:t>/</a:t>
            </a:r>
            <a:r>
              <a:rPr lang="en-US" altLang="zh-CN" sz="2400" dirty="0" err="1"/>
              <a:t>etc</a:t>
            </a:r>
            <a:r>
              <a:rPr lang="en-US" altLang="zh-CN" sz="2400" dirty="0"/>
              <a:t>/</a:t>
            </a:r>
            <a:r>
              <a:rPr lang="en-US" altLang="zh-CN" sz="2400" dirty="0" err="1"/>
              <a:t>fstab</a:t>
            </a:r>
            <a:r>
              <a:rPr lang="zh-CN" altLang="en-US" sz="2400" dirty="0"/>
              <a:t>是开机自动挂载一些分区的，在里面写入一些分区信息，就能实现开机挂载分区</a:t>
            </a:r>
          </a:p>
        </p:txBody>
      </p:sp>
      <p:sp>
        <p:nvSpPr>
          <p:cNvPr id="3" name="标题 2"/>
          <p:cNvSpPr>
            <a:spLocks noGrp="1"/>
          </p:cNvSpPr>
          <p:nvPr>
            <p:ph type="title" idx="10"/>
          </p:nvPr>
        </p:nvSpPr>
        <p:spPr/>
        <p:txBody>
          <a:bodyPr/>
          <a:lstStyle/>
          <a:p>
            <a:r>
              <a:rPr lang="en-US" altLang="zh-CN" dirty="0">
                <a:solidFill>
                  <a:schemeClr val="bg1"/>
                </a:solidFill>
              </a:rPr>
              <a:t>4</a:t>
            </a:r>
            <a:r>
              <a:rPr lang="zh-CN" altLang="en-US" dirty="0">
                <a:solidFill>
                  <a:schemeClr val="bg1"/>
                </a:solidFill>
              </a:rPr>
              <a:t>、</a:t>
            </a:r>
            <a:r>
              <a:rPr lang="en-US" altLang="zh-CN" b="1" dirty="0">
                <a:solidFill>
                  <a:schemeClr val="bg1"/>
                </a:solidFill>
              </a:rPr>
              <a:t>/</a:t>
            </a:r>
            <a:r>
              <a:rPr lang="en-US" altLang="zh-CN" b="1" dirty="0" err="1">
                <a:solidFill>
                  <a:schemeClr val="bg1"/>
                </a:solidFill>
              </a:rPr>
              <a:t>etc</a:t>
            </a:r>
            <a:r>
              <a:rPr lang="en-US" altLang="zh-CN" dirty="0">
                <a:solidFill>
                  <a:schemeClr val="bg1"/>
                </a:solidFill>
              </a:rPr>
              <a:t> - </a:t>
            </a:r>
            <a:r>
              <a:rPr lang="zh-CN" altLang="en-US" dirty="0">
                <a:solidFill>
                  <a:schemeClr val="bg1"/>
                </a:solidFill>
              </a:rPr>
              <a:t>配置文件</a:t>
            </a: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5922" y="2895614"/>
            <a:ext cx="6315956" cy="5058481"/>
          </a:xfrm>
          <a:prstGeom prst="rect">
            <a:avLst/>
          </a:prstGeom>
        </p:spPr>
      </p:pic>
    </p:spTree>
    <p:extLst>
      <p:ext uri="{BB962C8B-B14F-4D97-AF65-F5344CB8AC3E}">
        <p14:creationId xmlns:p14="http://schemas.microsoft.com/office/powerpoint/2010/main" val="4388181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p:nvPr>
        </p:nvPicPr>
        <p:blipFill>
          <a:blip r:embed="rId3">
            <a:extLst>
              <a:ext uri="{28A0092B-C50C-407E-A947-70E740481C1C}">
                <a14:useLocalDpi xmlns:a14="http://schemas.microsoft.com/office/drawing/2010/main" val="0"/>
              </a:ext>
            </a:extLst>
          </a:blip>
          <a:stretch>
            <a:fillRect/>
          </a:stretch>
        </p:blipFill>
        <p:spPr>
          <a:xfrm>
            <a:off x="833437" y="1886744"/>
            <a:ext cx="7400925" cy="3724275"/>
          </a:xfrm>
        </p:spPr>
      </p:pic>
      <p:sp>
        <p:nvSpPr>
          <p:cNvPr id="3" name="标题 2"/>
          <p:cNvSpPr>
            <a:spLocks noGrp="1"/>
          </p:cNvSpPr>
          <p:nvPr>
            <p:ph type="title" idx="10"/>
          </p:nvPr>
        </p:nvSpPr>
        <p:spPr>
          <a:xfrm>
            <a:off x="457200" y="76200"/>
            <a:ext cx="8686800" cy="914400"/>
          </a:xfrm>
        </p:spPr>
        <p:txBody>
          <a:bodyPr>
            <a:normAutofit fontScale="90000"/>
          </a:bodyPr>
          <a:lstStyle/>
          <a:p>
            <a:r>
              <a:rPr lang="en-US" altLang="zh-CN" dirty="0">
                <a:solidFill>
                  <a:schemeClr val="bg1"/>
                </a:solidFill>
              </a:rPr>
              <a:t>hosts</a:t>
            </a:r>
            <a:r>
              <a:rPr lang="zh-CN" altLang="en-US" dirty="0">
                <a:solidFill>
                  <a:schemeClr val="bg1"/>
                </a:solidFill>
              </a:rPr>
              <a:t>：设备名称（或域名）到</a:t>
            </a:r>
            <a:r>
              <a:rPr lang="en-US" altLang="zh-CN" dirty="0" err="1">
                <a:solidFill>
                  <a:schemeClr val="bg1"/>
                </a:solidFill>
              </a:rPr>
              <a:t>ip</a:t>
            </a:r>
            <a:r>
              <a:rPr lang="zh-CN" altLang="en-US" dirty="0">
                <a:solidFill>
                  <a:schemeClr val="bg1"/>
                </a:solidFill>
              </a:rPr>
              <a:t>地址的解析，相当于本地存在的</a:t>
            </a:r>
            <a:r>
              <a:rPr lang="en-US" altLang="zh-CN" dirty="0" err="1">
                <a:solidFill>
                  <a:schemeClr val="bg1"/>
                </a:solidFill>
              </a:rPr>
              <a:t>dns</a:t>
            </a:r>
            <a:r>
              <a:rPr lang="zh-CN" altLang="en-US" dirty="0">
                <a:solidFill>
                  <a:schemeClr val="bg1"/>
                </a:solidFill>
              </a:rPr>
              <a:t>功能。见下图：</a:t>
            </a:r>
          </a:p>
        </p:txBody>
      </p:sp>
    </p:spTree>
    <p:extLst>
      <p:ext uri="{BB962C8B-B14F-4D97-AF65-F5344CB8AC3E}">
        <p14:creationId xmlns:p14="http://schemas.microsoft.com/office/powerpoint/2010/main" val="174150273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r>
              <a:rPr lang="zh-CN" altLang="en-US" sz="2400" dirty="0"/>
              <a:t>包含设备文件。</a:t>
            </a:r>
            <a:br>
              <a:rPr lang="zh-CN" altLang="en-US" sz="2400" dirty="0"/>
            </a:br>
            <a:r>
              <a:rPr lang="zh-CN" altLang="en-US" sz="2400" dirty="0"/>
              <a:t>存放所有设备文件，包括硬盘、分区、键盘、鼠标、</a:t>
            </a:r>
            <a:r>
              <a:rPr lang="en-US" altLang="zh-CN" sz="2400" dirty="0"/>
              <a:t>USB</a:t>
            </a:r>
            <a:r>
              <a:rPr lang="zh-CN" altLang="en-US" sz="2400" dirty="0"/>
              <a:t>等这些包括终端设备、</a:t>
            </a:r>
            <a:r>
              <a:rPr lang="en-US" altLang="zh-CN" sz="2400" dirty="0"/>
              <a:t>USB</a:t>
            </a:r>
            <a:r>
              <a:rPr lang="zh-CN" altLang="en-US" sz="2400" dirty="0"/>
              <a:t>或连接到系统的任何设备。例如：</a:t>
            </a:r>
            <a:r>
              <a:rPr lang="en-US" altLang="zh-CN" sz="2400" dirty="0"/>
              <a:t>/</a:t>
            </a:r>
            <a:r>
              <a:rPr lang="en-US" altLang="zh-CN" sz="2400" dirty="0" err="1"/>
              <a:t>dev</a:t>
            </a:r>
            <a:r>
              <a:rPr lang="en-US" altLang="zh-CN" sz="2400" dirty="0"/>
              <a:t>/tty1</a:t>
            </a:r>
            <a:r>
              <a:rPr lang="zh-CN" altLang="en-US" sz="2400" dirty="0"/>
              <a:t>、</a:t>
            </a:r>
            <a:r>
              <a:rPr lang="en-US" altLang="zh-CN" sz="2400" dirty="0"/>
              <a:t>/</a:t>
            </a:r>
            <a:r>
              <a:rPr lang="en-US" altLang="zh-CN" sz="2400" dirty="0" err="1"/>
              <a:t>dev</a:t>
            </a:r>
            <a:r>
              <a:rPr lang="en-US" altLang="zh-CN" sz="2400" dirty="0"/>
              <a:t>/usbmon0</a:t>
            </a:r>
            <a:endParaRPr lang="zh-CN" altLang="en-US" sz="2400" dirty="0"/>
          </a:p>
        </p:txBody>
      </p:sp>
      <p:sp>
        <p:nvSpPr>
          <p:cNvPr id="3" name="标题 2"/>
          <p:cNvSpPr>
            <a:spLocks noGrp="1"/>
          </p:cNvSpPr>
          <p:nvPr>
            <p:ph type="title" idx="10"/>
          </p:nvPr>
        </p:nvSpPr>
        <p:spPr>
          <a:xfrm>
            <a:off x="457200" y="76200"/>
            <a:ext cx="8686800" cy="914400"/>
          </a:xfrm>
        </p:spPr>
        <p:txBody>
          <a:bodyPr/>
          <a:lstStyle/>
          <a:p>
            <a:r>
              <a:rPr lang="en-US" altLang="zh-CN" dirty="0">
                <a:solidFill>
                  <a:schemeClr val="bg1"/>
                </a:solidFill>
              </a:rPr>
              <a:t>5</a:t>
            </a:r>
            <a:r>
              <a:rPr lang="zh-CN" altLang="en-US" dirty="0">
                <a:solidFill>
                  <a:schemeClr val="bg1"/>
                </a:solidFill>
              </a:rPr>
              <a:t>、</a:t>
            </a:r>
            <a:r>
              <a:rPr lang="en-US" altLang="zh-CN" b="1" dirty="0">
                <a:solidFill>
                  <a:schemeClr val="bg1"/>
                </a:solidFill>
              </a:rPr>
              <a:t>/</a:t>
            </a:r>
            <a:r>
              <a:rPr lang="en-US" altLang="zh-CN" b="1" dirty="0" err="1">
                <a:solidFill>
                  <a:schemeClr val="bg1"/>
                </a:solidFill>
              </a:rPr>
              <a:t>dev</a:t>
            </a:r>
            <a:r>
              <a:rPr lang="en-US" altLang="zh-CN" dirty="0">
                <a:solidFill>
                  <a:schemeClr val="bg1"/>
                </a:solidFill>
              </a:rPr>
              <a:t> - </a:t>
            </a:r>
            <a:r>
              <a:rPr lang="zh-CN" altLang="en-US" dirty="0">
                <a:solidFill>
                  <a:schemeClr val="bg1"/>
                </a:solidFill>
              </a:rPr>
              <a:t>设备文件</a:t>
            </a: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80" y="2743218"/>
            <a:ext cx="6315956" cy="5048955"/>
          </a:xfrm>
          <a:prstGeom prst="rect">
            <a:avLst/>
          </a:prstGeom>
        </p:spPr>
      </p:pic>
    </p:spTree>
    <p:extLst>
      <p:ext uri="{BB962C8B-B14F-4D97-AF65-F5344CB8AC3E}">
        <p14:creationId xmlns:p14="http://schemas.microsoft.com/office/powerpoint/2010/main" val="309113562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r>
              <a:rPr lang="zh-CN" altLang="en-US" sz="2000" dirty="0"/>
              <a:t>包含系统进程的相关信息。</a:t>
            </a:r>
            <a:br>
              <a:rPr lang="zh-CN" altLang="en-US" sz="2000" dirty="0"/>
            </a:br>
            <a:r>
              <a:rPr lang="zh-CN" altLang="en-US" sz="2000" dirty="0"/>
              <a:t>存放所有标志为文件的进程，它们是通过进程号或其他的系统动态信息进行标识。例如</a:t>
            </a:r>
            <a:r>
              <a:rPr lang="en-US" altLang="zh-CN" sz="2000" dirty="0"/>
              <a:t>CPU</a:t>
            </a:r>
            <a:r>
              <a:rPr lang="zh-CN" altLang="en-US" sz="2000" dirty="0"/>
              <a:t>、硬盘分区、内存信息等存放在这里</a:t>
            </a:r>
          </a:p>
        </p:txBody>
      </p:sp>
      <p:sp>
        <p:nvSpPr>
          <p:cNvPr id="3" name="标题 2"/>
          <p:cNvSpPr>
            <a:spLocks noGrp="1"/>
          </p:cNvSpPr>
          <p:nvPr>
            <p:ph type="title" idx="10"/>
          </p:nvPr>
        </p:nvSpPr>
        <p:spPr/>
        <p:txBody>
          <a:bodyPr/>
          <a:lstStyle/>
          <a:p>
            <a:r>
              <a:rPr lang="en-US" altLang="zh-CN" dirty="0">
                <a:solidFill>
                  <a:schemeClr val="bg1"/>
                </a:solidFill>
              </a:rPr>
              <a:t>6</a:t>
            </a:r>
            <a:r>
              <a:rPr lang="zh-CN" altLang="en-US" dirty="0">
                <a:solidFill>
                  <a:schemeClr val="bg1"/>
                </a:solidFill>
              </a:rPr>
              <a:t>、</a:t>
            </a:r>
            <a:r>
              <a:rPr lang="en-US" altLang="zh-CN" b="1" dirty="0">
                <a:solidFill>
                  <a:schemeClr val="bg1"/>
                </a:solidFill>
              </a:rPr>
              <a:t>/</a:t>
            </a:r>
            <a:r>
              <a:rPr lang="en-US" altLang="zh-CN" b="1" dirty="0" err="1">
                <a:solidFill>
                  <a:schemeClr val="bg1"/>
                </a:solidFill>
              </a:rPr>
              <a:t>proc</a:t>
            </a:r>
            <a:r>
              <a:rPr lang="en-US" altLang="zh-CN" dirty="0">
                <a:solidFill>
                  <a:schemeClr val="bg1"/>
                </a:solidFill>
              </a:rPr>
              <a:t> - </a:t>
            </a:r>
            <a:r>
              <a:rPr lang="zh-CN" altLang="en-US" dirty="0">
                <a:solidFill>
                  <a:schemeClr val="bg1"/>
                </a:solidFill>
              </a:rPr>
              <a:t>进程信息</a:t>
            </a: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86" y="2362228"/>
            <a:ext cx="6144482" cy="4620270"/>
          </a:xfrm>
          <a:prstGeom prst="rect">
            <a:avLst/>
          </a:prstGeom>
        </p:spPr>
      </p:pic>
    </p:spTree>
    <p:extLst>
      <p:ext uri="{BB962C8B-B14F-4D97-AF65-F5344CB8AC3E}">
        <p14:creationId xmlns:p14="http://schemas.microsoft.com/office/powerpoint/2010/main" val="1308340063"/>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pPr>
              <a:lnSpc>
                <a:spcPct val="150000"/>
              </a:lnSpc>
            </a:pPr>
            <a:r>
              <a:rPr lang="en-US" altLang="zh-CN" b="1" dirty="0"/>
              <a:t>7 </a:t>
            </a:r>
            <a:r>
              <a:rPr lang="en-US" altLang="zh-CN" sz="2800" b="1" dirty="0"/>
              <a:t>/</a:t>
            </a:r>
            <a:r>
              <a:rPr lang="en-US" altLang="zh-CN" sz="2800" b="1" dirty="0" err="1"/>
              <a:t>var</a:t>
            </a:r>
            <a:r>
              <a:rPr lang="zh-CN" altLang="en-US" sz="2800" dirty="0"/>
              <a:t> </a:t>
            </a:r>
            <a:r>
              <a:rPr lang="en-US" altLang="zh-CN" sz="2800" dirty="0"/>
              <a:t>- </a:t>
            </a:r>
            <a:r>
              <a:rPr lang="zh-CN" altLang="en-US" sz="2800" dirty="0"/>
              <a:t>变量文件</a:t>
            </a:r>
            <a:br>
              <a:rPr lang="zh-CN" altLang="en-US" sz="2800" dirty="0"/>
            </a:br>
            <a:r>
              <a:rPr lang="en-US" altLang="zh-CN" sz="2000" dirty="0" err="1"/>
              <a:t>var</a:t>
            </a:r>
            <a:r>
              <a:rPr lang="zh-CN" altLang="en-US" sz="2000" dirty="0"/>
              <a:t>代表变量文件。</a:t>
            </a:r>
            <a:br>
              <a:rPr lang="zh-CN" altLang="en-US" sz="2000" dirty="0"/>
            </a:br>
            <a:r>
              <a:rPr lang="zh-CN" altLang="en-US" sz="2000" dirty="0"/>
              <a:t>这个目录下可以找到内容可能增长的文件。</a:t>
            </a:r>
            <a:br>
              <a:rPr lang="zh-CN" altLang="en-US" sz="2000" dirty="0"/>
            </a:br>
            <a:r>
              <a:rPr lang="zh-CN" altLang="en-US" sz="2000" dirty="0"/>
              <a:t>这包括 </a:t>
            </a:r>
            <a:r>
              <a:rPr lang="en-US" altLang="zh-CN" sz="2000" dirty="0"/>
              <a:t>- </a:t>
            </a:r>
            <a:r>
              <a:rPr lang="zh-CN" altLang="en-US" sz="2000" dirty="0"/>
              <a:t>系统日志文件（</a:t>
            </a:r>
            <a:r>
              <a:rPr lang="en-US" altLang="zh-CN" sz="2000" dirty="0"/>
              <a:t>/</a:t>
            </a:r>
            <a:r>
              <a:rPr lang="en-US" altLang="zh-CN" sz="2000" dirty="0" err="1"/>
              <a:t>var</a:t>
            </a:r>
            <a:r>
              <a:rPr lang="en-US" altLang="zh-CN" sz="2000" dirty="0"/>
              <a:t>/log</a:t>
            </a:r>
            <a:r>
              <a:rPr lang="zh-CN" altLang="en-US" sz="2000" dirty="0"/>
              <a:t>）</a:t>
            </a:r>
            <a:r>
              <a:rPr lang="en-US" altLang="zh-CN" sz="2000" dirty="0"/>
              <a:t>;</a:t>
            </a:r>
            <a:r>
              <a:rPr lang="zh-CN" altLang="en-US" sz="2000" dirty="0"/>
              <a:t>包和数据库文件（</a:t>
            </a:r>
            <a:r>
              <a:rPr lang="en-US" altLang="zh-CN" sz="2000" dirty="0"/>
              <a:t>/</a:t>
            </a:r>
            <a:r>
              <a:rPr lang="en-US" altLang="zh-CN" sz="2000" dirty="0" err="1"/>
              <a:t>var</a:t>
            </a:r>
            <a:r>
              <a:rPr lang="en-US" altLang="zh-CN" sz="2000" dirty="0"/>
              <a:t>/lib</a:t>
            </a:r>
            <a:r>
              <a:rPr lang="zh-CN" altLang="en-US" sz="2000" dirty="0"/>
              <a:t>）</a:t>
            </a:r>
            <a:r>
              <a:rPr lang="en-US" altLang="zh-CN" sz="2000" dirty="0"/>
              <a:t>;</a:t>
            </a:r>
            <a:r>
              <a:rPr lang="zh-CN" altLang="en-US" sz="2000" dirty="0"/>
              <a:t>电子邮件（</a:t>
            </a:r>
            <a:r>
              <a:rPr lang="en-US" altLang="zh-CN" sz="2000" dirty="0"/>
              <a:t>/</a:t>
            </a:r>
            <a:r>
              <a:rPr lang="en-US" altLang="zh-CN" sz="2000" dirty="0" err="1"/>
              <a:t>var</a:t>
            </a:r>
            <a:r>
              <a:rPr lang="en-US" altLang="zh-CN" sz="2000" dirty="0"/>
              <a:t>/mail</a:t>
            </a:r>
            <a:r>
              <a:rPr lang="zh-CN" altLang="en-US" sz="2000" dirty="0"/>
              <a:t>）</a:t>
            </a:r>
            <a:r>
              <a:rPr lang="en-US" altLang="zh-CN" sz="2000" dirty="0"/>
              <a:t>;</a:t>
            </a:r>
            <a:r>
              <a:rPr lang="zh-CN" altLang="en-US" sz="2000" dirty="0"/>
              <a:t>打印队列（</a:t>
            </a:r>
            <a:r>
              <a:rPr lang="en-US" altLang="zh-CN" sz="2000" dirty="0"/>
              <a:t>/</a:t>
            </a:r>
            <a:r>
              <a:rPr lang="en-US" altLang="zh-CN" sz="2000" dirty="0" err="1"/>
              <a:t>var</a:t>
            </a:r>
            <a:r>
              <a:rPr lang="en-US" altLang="zh-CN" sz="2000" dirty="0"/>
              <a:t>/spool</a:t>
            </a:r>
            <a:r>
              <a:rPr lang="zh-CN" altLang="en-US" sz="2000" dirty="0"/>
              <a:t>）</a:t>
            </a:r>
            <a:r>
              <a:rPr lang="en-US" altLang="zh-CN" sz="2000" dirty="0"/>
              <a:t>;</a:t>
            </a:r>
            <a:r>
              <a:rPr lang="zh-CN" altLang="en-US" sz="2000" dirty="0"/>
              <a:t>锁文件（</a:t>
            </a:r>
            <a:r>
              <a:rPr lang="en-US" altLang="zh-CN" sz="2000" dirty="0"/>
              <a:t>/</a:t>
            </a:r>
            <a:r>
              <a:rPr lang="en-US" altLang="zh-CN" sz="2000" dirty="0" err="1"/>
              <a:t>var</a:t>
            </a:r>
            <a:r>
              <a:rPr lang="en-US" altLang="zh-CN" sz="2000" dirty="0"/>
              <a:t>/lock</a:t>
            </a:r>
            <a:r>
              <a:rPr lang="zh-CN" altLang="en-US" sz="2000" dirty="0"/>
              <a:t>）</a:t>
            </a:r>
            <a:r>
              <a:rPr lang="en-US" altLang="zh-CN" sz="2000" dirty="0"/>
              <a:t>;</a:t>
            </a:r>
            <a:r>
              <a:rPr lang="zh-CN" altLang="en-US" sz="2000" dirty="0"/>
              <a:t>多次重新启动需要的临时文件（</a:t>
            </a:r>
            <a:r>
              <a:rPr lang="en-US" altLang="zh-CN" sz="2000" dirty="0"/>
              <a:t>/</a:t>
            </a:r>
            <a:r>
              <a:rPr lang="en-US" altLang="zh-CN" sz="2000" dirty="0" err="1"/>
              <a:t>var</a:t>
            </a:r>
            <a:r>
              <a:rPr lang="en-US" altLang="zh-CN" sz="2000" dirty="0"/>
              <a:t>/</a:t>
            </a:r>
            <a:r>
              <a:rPr lang="en-US" altLang="zh-CN" sz="2000" dirty="0" err="1"/>
              <a:t>tmp</a:t>
            </a:r>
            <a:r>
              <a:rPr lang="zh-CN" altLang="en-US" sz="2000" dirty="0"/>
              <a:t>）</a:t>
            </a:r>
            <a:r>
              <a:rPr lang="en-US" altLang="zh-CN" sz="2000" dirty="0"/>
              <a:t>;</a:t>
            </a:r>
          </a:p>
          <a:p>
            <a:pPr>
              <a:lnSpc>
                <a:spcPct val="150000"/>
              </a:lnSpc>
            </a:pPr>
            <a:r>
              <a:rPr lang="en-US" altLang="zh-CN" sz="2800" dirty="0"/>
              <a:t>8</a:t>
            </a:r>
            <a:r>
              <a:rPr lang="zh-CN" altLang="en-US" sz="2800" dirty="0"/>
              <a:t>、</a:t>
            </a:r>
            <a:r>
              <a:rPr lang="en-US" altLang="zh-CN" sz="2800" b="1" dirty="0"/>
              <a:t>/</a:t>
            </a:r>
            <a:r>
              <a:rPr lang="en-US" altLang="zh-CN" sz="2800" b="1" dirty="0" err="1"/>
              <a:t>tmp</a:t>
            </a:r>
            <a:r>
              <a:rPr lang="zh-CN" altLang="en-US" sz="2800" dirty="0"/>
              <a:t> </a:t>
            </a:r>
            <a:r>
              <a:rPr lang="en-US" altLang="zh-CN" sz="2800" dirty="0"/>
              <a:t>- </a:t>
            </a:r>
            <a:r>
              <a:rPr lang="zh-CN" altLang="en-US" sz="2800" dirty="0"/>
              <a:t>临时文件</a:t>
            </a:r>
            <a:br>
              <a:rPr lang="zh-CN" altLang="en-US" sz="2800" dirty="0"/>
            </a:br>
            <a:r>
              <a:rPr lang="zh-CN" altLang="en-US" sz="2000" dirty="0"/>
              <a:t>包含系统和用户创建的临时文件。</a:t>
            </a:r>
            <a:br>
              <a:rPr lang="zh-CN" altLang="en-US" sz="2000" dirty="0"/>
            </a:br>
            <a:r>
              <a:rPr lang="zh-CN" altLang="en-US" sz="2000" dirty="0"/>
              <a:t>当系统重新启动时，这个目录下的文件都将被删除。</a:t>
            </a:r>
          </a:p>
          <a:p>
            <a:endParaRPr lang="zh-CN" altLang="en-US" dirty="0"/>
          </a:p>
        </p:txBody>
      </p:sp>
      <p:sp>
        <p:nvSpPr>
          <p:cNvPr id="3" name="标题 2"/>
          <p:cNvSpPr>
            <a:spLocks noGrp="1"/>
          </p:cNvSpPr>
          <p:nvPr>
            <p:ph type="title" idx="10"/>
          </p:nvPr>
        </p:nvSpPr>
        <p:spPr/>
        <p:txBody>
          <a:bodyPr/>
          <a:lstStyle/>
          <a:p>
            <a:endParaRPr lang="zh-CN" altLang="en-US"/>
          </a:p>
        </p:txBody>
      </p:sp>
    </p:spTree>
    <p:extLst>
      <p:ext uri="{BB962C8B-B14F-4D97-AF65-F5344CB8AC3E}">
        <p14:creationId xmlns:p14="http://schemas.microsoft.com/office/powerpoint/2010/main" val="10274611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2.1 </a:t>
            </a:r>
            <a:r>
              <a:rPr lang="zh-CN" altLang="en-US" dirty="0">
                <a:solidFill>
                  <a:schemeClr val="bg1"/>
                </a:solidFill>
              </a:rPr>
              <a:t>认识操作系统</a:t>
            </a:r>
          </a:p>
        </p:txBody>
      </p:sp>
      <p:sp>
        <p:nvSpPr>
          <p:cNvPr id="5" name="内容占位符 2"/>
          <p:cNvSpPr>
            <a:spLocks noGrp="1"/>
          </p:cNvSpPr>
          <p:nvPr>
            <p:ph idx="1"/>
          </p:nvPr>
        </p:nvSpPr>
        <p:spPr>
          <a:xfrm>
            <a:off x="457308" y="1143060"/>
            <a:ext cx="8578742" cy="5562454"/>
          </a:xfrm>
        </p:spPr>
        <p:txBody>
          <a:bodyPr/>
          <a:lstStyle/>
          <a:p>
            <a:pPr eaLnBrk="1" hangingPunct="1">
              <a:lnSpc>
                <a:spcPct val="114000"/>
              </a:lnSpc>
              <a:spcBef>
                <a:spcPts val="600"/>
              </a:spcBef>
              <a:buFont typeface="Wingdings" panose="05000000000000000000" pitchFamily="2" charset="2"/>
              <a:buChar char="Ø"/>
              <a:defRPr/>
            </a:pPr>
            <a:r>
              <a:rPr lang="zh-CN" altLang="en-US" sz="2800" b="1" dirty="0">
                <a:solidFill>
                  <a:srgbClr val="FF0000"/>
                </a:solidFill>
                <a:ea typeface="楷体_GB2312" pitchFamily="49" charset="-122"/>
              </a:rPr>
              <a:t>从使用者的角度</a:t>
            </a:r>
            <a:endParaRPr lang="en-US" altLang="zh-CN" sz="2800" b="1" dirty="0">
              <a:solidFill>
                <a:srgbClr val="FF0000"/>
              </a:solidFill>
              <a:ea typeface="楷体_GB2312" pitchFamily="49" charset="-122"/>
            </a:endParaRPr>
          </a:p>
          <a:p>
            <a:pPr lvl="1" eaLnBrk="1" hangingPunct="1">
              <a:lnSpc>
                <a:spcPct val="114000"/>
              </a:lnSpc>
              <a:spcBef>
                <a:spcPts val="1800"/>
              </a:spcBef>
              <a:buFont typeface="Arial" panose="020B0604020202020204" pitchFamily="34" charset="0"/>
              <a:buChar char="•"/>
              <a:defRPr/>
            </a:pPr>
            <a:r>
              <a:rPr lang="zh-CN" altLang="en-US" sz="2400" b="1" dirty="0">
                <a:ea typeface="楷体_GB2312" pitchFamily="49" charset="-122"/>
              </a:rPr>
              <a:t>计算机启动后，首先跳入眼帘的是什么？</a:t>
            </a:r>
            <a:endParaRPr lang="en-US" altLang="zh-CN" sz="2400" b="1" dirty="0">
              <a:ea typeface="楷体_GB2312" pitchFamily="49" charset="-122"/>
            </a:endParaRPr>
          </a:p>
          <a:p>
            <a:pPr lvl="1" eaLnBrk="1" hangingPunct="1">
              <a:lnSpc>
                <a:spcPct val="114000"/>
              </a:lnSpc>
              <a:spcBef>
                <a:spcPts val="1800"/>
              </a:spcBef>
              <a:buFont typeface="Arial" panose="020B0604020202020204" pitchFamily="34" charset="0"/>
              <a:buChar char="•"/>
              <a:defRPr/>
            </a:pPr>
            <a:r>
              <a:rPr lang="zh-CN" altLang="en-US" sz="2400" b="1" dirty="0">
                <a:ea typeface="楷体_GB2312" pitchFamily="49" charset="-122"/>
              </a:rPr>
              <a:t>要拷贝一个文件，具体的拷贝操作是由谁来完成的？</a:t>
            </a:r>
            <a:endParaRPr lang="en-US" altLang="zh-CN" sz="2400" b="1" dirty="0">
              <a:ea typeface="楷体_GB2312" pitchFamily="49" charset="-122"/>
            </a:endParaRPr>
          </a:p>
          <a:p>
            <a:pPr lvl="2" eaLnBrk="1" hangingPunct="1">
              <a:lnSpc>
                <a:spcPct val="114000"/>
              </a:lnSpc>
              <a:spcBef>
                <a:spcPts val="600"/>
              </a:spcBef>
              <a:buFont typeface="Arial" panose="020B0604020202020204" pitchFamily="34" charset="0"/>
              <a:buChar char="−"/>
              <a:defRPr/>
            </a:pPr>
            <a:r>
              <a:rPr lang="zh-CN" altLang="en-US" sz="2000" dirty="0">
                <a:ea typeface="楷体_GB2312" pitchFamily="49" charset="-122"/>
              </a:rPr>
              <a:t>你需要知道文件存放在哪里吗？</a:t>
            </a:r>
            <a:endParaRPr lang="en-US" altLang="zh-CN" sz="2000" dirty="0">
              <a:ea typeface="楷体_GB2312" pitchFamily="49" charset="-122"/>
            </a:endParaRPr>
          </a:p>
          <a:p>
            <a:pPr lvl="2" eaLnBrk="1" hangingPunct="1">
              <a:lnSpc>
                <a:spcPct val="114000"/>
              </a:lnSpc>
              <a:spcBef>
                <a:spcPts val="600"/>
              </a:spcBef>
              <a:buFont typeface="Arial" panose="020B0604020202020204" pitchFamily="34" charset="0"/>
              <a:buChar char="−"/>
              <a:defRPr/>
            </a:pPr>
            <a:r>
              <a:rPr lang="zh-CN" altLang="en-US" sz="2000" dirty="0">
                <a:ea typeface="楷体_GB2312" pitchFamily="49" charset="-122"/>
              </a:rPr>
              <a:t>柱面、磁道、扇面描述什么？</a:t>
            </a:r>
            <a:endParaRPr lang="en-US" altLang="zh-CN" sz="2000" dirty="0">
              <a:ea typeface="楷体_GB2312" pitchFamily="49" charset="-122"/>
            </a:endParaRPr>
          </a:p>
          <a:p>
            <a:pPr lvl="2" eaLnBrk="1" hangingPunct="1">
              <a:lnSpc>
                <a:spcPct val="114000"/>
              </a:lnSpc>
              <a:spcBef>
                <a:spcPts val="600"/>
              </a:spcBef>
              <a:buFont typeface="Arial" panose="020B0604020202020204" pitchFamily="34" charset="0"/>
              <a:buChar char="−"/>
              <a:defRPr/>
            </a:pPr>
            <a:r>
              <a:rPr lang="zh-CN" altLang="en-US" sz="2000" dirty="0">
                <a:ea typeface="楷体_GB2312" pitchFamily="49" charset="-122"/>
              </a:rPr>
              <a:t>数据的移动过程是怎么进行？</a:t>
            </a:r>
            <a:endParaRPr lang="en-US" altLang="zh-CN" dirty="0">
              <a:ea typeface="楷体_GB2312" pitchFamily="49" charset="-122"/>
            </a:endParaRPr>
          </a:p>
          <a:p>
            <a:pPr lvl="1" eaLnBrk="1" hangingPunct="1">
              <a:lnSpc>
                <a:spcPct val="114000"/>
              </a:lnSpc>
              <a:spcBef>
                <a:spcPts val="1800"/>
              </a:spcBef>
              <a:buFont typeface="Arial" panose="020B0604020202020204" pitchFamily="34" charset="0"/>
              <a:buChar char="•"/>
              <a:defRPr/>
            </a:pPr>
            <a:r>
              <a:rPr lang="zh-CN" altLang="en-US" sz="2400" b="1" dirty="0">
                <a:ea typeface="楷体_GB2312" pitchFamily="49" charset="-122"/>
              </a:rPr>
              <a:t>繁琐留给自己，简单留给用户</a:t>
            </a:r>
            <a:endParaRPr lang="en-US" altLang="zh-CN" sz="2400" b="1" dirty="0">
              <a:ea typeface="楷体_GB2312" pitchFamily="49" charset="-122"/>
            </a:endParaRPr>
          </a:p>
          <a:p>
            <a:pPr lvl="2" eaLnBrk="1" hangingPunct="1">
              <a:lnSpc>
                <a:spcPct val="114000"/>
              </a:lnSpc>
              <a:spcBef>
                <a:spcPts val="600"/>
              </a:spcBef>
              <a:buFont typeface="Arial" panose="020B0604020202020204" pitchFamily="34" charset="0"/>
              <a:buChar char="−"/>
              <a:defRPr/>
            </a:pPr>
            <a:r>
              <a:rPr lang="zh-CN" altLang="en-US" sz="2000" dirty="0">
                <a:ea typeface="楷体_GB2312" pitchFamily="49" charset="-122"/>
              </a:rPr>
              <a:t>图形界面：操作系统穿上华丽的外衣</a:t>
            </a:r>
            <a:endParaRPr lang="en-US" altLang="zh-CN" sz="2000" dirty="0">
              <a:ea typeface="楷体_GB2312" pitchFamily="49" charset="-122"/>
            </a:endParaRPr>
          </a:p>
          <a:p>
            <a:pPr lvl="2" eaLnBrk="1" hangingPunct="1">
              <a:lnSpc>
                <a:spcPct val="114000"/>
              </a:lnSpc>
              <a:spcBef>
                <a:spcPts val="600"/>
              </a:spcBef>
              <a:buFont typeface="Arial" panose="020B0604020202020204" pitchFamily="34" charset="0"/>
              <a:buChar char="−"/>
              <a:defRPr/>
            </a:pPr>
            <a:r>
              <a:rPr lang="zh-CN" altLang="en-US" sz="2000" dirty="0">
                <a:ea typeface="楷体_GB2312" pitchFamily="49" charset="-122"/>
              </a:rPr>
              <a:t>字符界面：操作系统穿上朴素的外衣</a:t>
            </a:r>
          </a:p>
        </p:txBody>
      </p:sp>
    </p:spTree>
    <p:extLst>
      <p:ext uri="{BB962C8B-B14F-4D97-AF65-F5344CB8AC3E}">
        <p14:creationId xmlns:p14="http://schemas.microsoft.com/office/powerpoint/2010/main" val="164825668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a:xfrm>
            <a:off x="304912" y="995367"/>
            <a:ext cx="8305688" cy="4754563"/>
          </a:xfrm>
        </p:spPr>
        <p:txBody>
          <a:bodyPr>
            <a:normAutofit fontScale="85000" lnSpcReduction="20000"/>
          </a:bodyPr>
          <a:lstStyle/>
          <a:p>
            <a:pPr>
              <a:lnSpc>
                <a:spcPct val="150000"/>
              </a:lnSpc>
            </a:pPr>
            <a:r>
              <a:rPr lang="en-US" altLang="zh-CN" sz="2400" dirty="0"/>
              <a:t>9</a:t>
            </a:r>
            <a:r>
              <a:rPr lang="zh-CN" altLang="en-US" sz="2400" dirty="0"/>
              <a:t>、</a:t>
            </a:r>
            <a:r>
              <a:rPr lang="en-US" altLang="zh-CN" sz="2400" b="1" dirty="0"/>
              <a:t>/</a:t>
            </a:r>
            <a:r>
              <a:rPr lang="en-US" altLang="zh-CN" sz="2400" b="1" dirty="0" err="1"/>
              <a:t>usr</a:t>
            </a:r>
            <a:r>
              <a:rPr lang="en-US" altLang="zh-CN" sz="2400" dirty="0"/>
              <a:t> - </a:t>
            </a:r>
            <a:r>
              <a:rPr lang="zh-CN" altLang="en-US" sz="2400" dirty="0"/>
              <a:t>用户程序</a:t>
            </a:r>
            <a:br>
              <a:rPr lang="zh-CN" altLang="en-US" sz="2400" dirty="0"/>
            </a:br>
            <a:r>
              <a:rPr lang="zh-CN" altLang="en-US" sz="2000" dirty="0"/>
              <a:t>包含二进制文件、库文件、文档和二级程序的源代码。</a:t>
            </a:r>
            <a:br>
              <a:rPr lang="zh-CN" altLang="en-US" sz="2000" dirty="0"/>
            </a:br>
            <a:r>
              <a:rPr lang="en-US" altLang="zh-CN" sz="2000" dirty="0"/>
              <a:t>/</a:t>
            </a:r>
            <a:r>
              <a:rPr lang="en-US" altLang="zh-CN" sz="2000" dirty="0" err="1"/>
              <a:t>usr</a:t>
            </a:r>
            <a:r>
              <a:rPr lang="en-US" altLang="zh-CN" sz="2000" dirty="0"/>
              <a:t>/bin</a:t>
            </a:r>
            <a:r>
              <a:rPr lang="zh-CN" altLang="en-US" sz="2000" dirty="0"/>
              <a:t>中包含用户程序的二进制文件。如果在</a:t>
            </a:r>
            <a:r>
              <a:rPr lang="en-US" altLang="zh-CN" sz="2000" dirty="0"/>
              <a:t>/bin</a:t>
            </a:r>
            <a:r>
              <a:rPr lang="zh-CN" altLang="en-US" sz="2000" dirty="0"/>
              <a:t>中找不到用户二进制文件，到</a:t>
            </a:r>
            <a:r>
              <a:rPr lang="en-US" altLang="zh-CN" sz="2000" dirty="0"/>
              <a:t>/</a:t>
            </a:r>
            <a:r>
              <a:rPr lang="en-US" altLang="zh-CN" sz="2000" dirty="0" err="1"/>
              <a:t>usr</a:t>
            </a:r>
            <a:r>
              <a:rPr lang="en-US" altLang="zh-CN" sz="2000" dirty="0"/>
              <a:t>/bin</a:t>
            </a:r>
            <a:r>
              <a:rPr lang="zh-CN" altLang="en-US" sz="2000" dirty="0"/>
              <a:t>目录查看。例如：</a:t>
            </a:r>
            <a:r>
              <a:rPr lang="en-US" altLang="zh-CN" sz="2000" dirty="0"/>
              <a:t>at</a:t>
            </a:r>
            <a:r>
              <a:rPr lang="zh-CN" altLang="en-US" sz="2000" dirty="0"/>
              <a:t>、</a:t>
            </a:r>
            <a:r>
              <a:rPr lang="en-US" altLang="zh-CN" sz="2000" dirty="0" err="1"/>
              <a:t>awk</a:t>
            </a:r>
            <a:r>
              <a:rPr lang="zh-CN" altLang="en-US" sz="2000" dirty="0"/>
              <a:t>、</a:t>
            </a:r>
            <a:r>
              <a:rPr lang="en-US" altLang="zh-CN" sz="2000" dirty="0"/>
              <a:t>cc</a:t>
            </a:r>
            <a:r>
              <a:rPr lang="zh-CN" altLang="en-US" sz="2000" dirty="0"/>
              <a:t>、</a:t>
            </a:r>
            <a:r>
              <a:rPr lang="en-US" altLang="zh-CN" sz="2000" dirty="0"/>
              <a:t>less</a:t>
            </a:r>
            <a:r>
              <a:rPr lang="zh-CN" altLang="en-US" sz="2000" dirty="0"/>
              <a:t>、</a:t>
            </a:r>
            <a:r>
              <a:rPr lang="en-US" altLang="zh-CN" sz="2000" dirty="0" err="1"/>
              <a:t>scp</a:t>
            </a:r>
            <a:r>
              <a:rPr lang="zh-CN" altLang="en-US" sz="2000" dirty="0"/>
              <a:t>。</a:t>
            </a:r>
            <a:br>
              <a:rPr lang="zh-CN" altLang="en-US" sz="2000" dirty="0"/>
            </a:br>
            <a:r>
              <a:rPr lang="en-US" altLang="zh-CN" sz="2000" dirty="0"/>
              <a:t>/</a:t>
            </a:r>
            <a:r>
              <a:rPr lang="en-US" altLang="zh-CN" sz="2000" dirty="0" err="1"/>
              <a:t>usr</a:t>
            </a:r>
            <a:r>
              <a:rPr lang="en-US" altLang="zh-CN" sz="2000" dirty="0"/>
              <a:t>/</a:t>
            </a:r>
            <a:r>
              <a:rPr lang="en-US" altLang="zh-CN" sz="2000" dirty="0" err="1"/>
              <a:t>sbin</a:t>
            </a:r>
            <a:r>
              <a:rPr lang="zh-CN" altLang="en-US" sz="2000" dirty="0"/>
              <a:t>中包含系统管理员的二进制文件。如果在</a:t>
            </a:r>
            <a:r>
              <a:rPr lang="en-US" altLang="zh-CN" sz="2000" dirty="0"/>
              <a:t>/</a:t>
            </a:r>
            <a:r>
              <a:rPr lang="en-US" altLang="zh-CN" sz="2000" dirty="0" err="1"/>
              <a:t>sbin</a:t>
            </a:r>
            <a:r>
              <a:rPr lang="zh-CN" altLang="en-US" sz="2000" dirty="0"/>
              <a:t>中找不到系统二进制文件，到</a:t>
            </a:r>
            <a:r>
              <a:rPr lang="en-US" altLang="zh-CN" sz="2000" dirty="0"/>
              <a:t>/</a:t>
            </a:r>
            <a:r>
              <a:rPr lang="en-US" altLang="zh-CN" sz="2000" dirty="0" err="1"/>
              <a:t>usr</a:t>
            </a:r>
            <a:r>
              <a:rPr lang="en-US" altLang="zh-CN" sz="2000" dirty="0"/>
              <a:t>/</a:t>
            </a:r>
            <a:r>
              <a:rPr lang="en-US" altLang="zh-CN" sz="2000" dirty="0" err="1"/>
              <a:t>sbin</a:t>
            </a:r>
            <a:r>
              <a:rPr lang="zh-CN" altLang="en-US" sz="2000" dirty="0"/>
              <a:t>目录查看。例如：</a:t>
            </a:r>
            <a:r>
              <a:rPr lang="en-US" altLang="zh-CN" sz="2000" dirty="0" err="1"/>
              <a:t>atd</a:t>
            </a:r>
            <a:r>
              <a:rPr lang="zh-CN" altLang="en-US" sz="2000" dirty="0"/>
              <a:t>、</a:t>
            </a:r>
            <a:r>
              <a:rPr lang="en-US" altLang="zh-CN" sz="2000" dirty="0" err="1"/>
              <a:t>cron</a:t>
            </a:r>
            <a:r>
              <a:rPr lang="zh-CN" altLang="en-US" sz="2000" dirty="0"/>
              <a:t>、</a:t>
            </a:r>
            <a:r>
              <a:rPr lang="en-US" altLang="zh-CN" sz="2000" dirty="0" err="1"/>
              <a:t>sshd</a:t>
            </a:r>
            <a:r>
              <a:rPr lang="zh-CN" altLang="en-US" sz="2000" dirty="0"/>
              <a:t>、</a:t>
            </a:r>
            <a:r>
              <a:rPr lang="en-US" altLang="zh-CN" sz="2000" dirty="0" err="1"/>
              <a:t>useradd</a:t>
            </a:r>
            <a:r>
              <a:rPr lang="zh-CN" altLang="en-US" sz="2000" dirty="0"/>
              <a:t>、</a:t>
            </a:r>
            <a:r>
              <a:rPr lang="en-US" altLang="zh-CN" sz="2000" dirty="0" err="1"/>
              <a:t>userdel</a:t>
            </a:r>
            <a:r>
              <a:rPr lang="zh-CN" altLang="en-US" sz="2000" dirty="0"/>
              <a:t>。</a:t>
            </a:r>
            <a:br>
              <a:rPr lang="zh-CN" altLang="en-US" sz="2000" dirty="0"/>
            </a:br>
            <a:r>
              <a:rPr lang="en-US" altLang="zh-CN" sz="2000" dirty="0"/>
              <a:t>/</a:t>
            </a:r>
            <a:r>
              <a:rPr lang="en-US" altLang="zh-CN" sz="2000" dirty="0" err="1"/>
              <a:t>usr</a:t>
            </a:r>
            <a:r>
              <a:rPr lang="en-US" altLang="zh-CN" sz="2000" dirty="0"/>
              <a:t>/lib</a:t>
            </a:r>
            <a:r>
              <a:rPr lang="zh-CN" altLang="en-US" sz="2000" dirty="0"/>
              <a:t>中包含了</a:t>
            </a:r>
            <a:r>
              <a:rPr lang="en-US" altLang="zh-CN" sz="2000" dirty="0"/>
              <a:t>/</a:t>
            </a:r>
            <a:r>
              <a:rPr lang="en-US" altLang="zh-CN" sz="2000" dirty="0" err="1"/>
              <a:t>usr</a:t>
            </a:r>
            <a:r>
              <a:rPr lang="en-US" altLang="zh-CN" sz="2000" dirty="0"/>
              <a:t>/bin</a:t>
            </a:r>
            <a:r>
              <a:rPr lang="zh-CN" altLang="en-US" sz="2000" dirty="0"/>
              <a:t>和</a:t>
            </a:r>
            <a:r>
              <a:rPr lang="en-US" altLang="zh-CN" sz="2000" dirty="0"/>
              <a:t>/</a:t>
            </a:r>
            <a:r>
              <a:rPr lang="en-US" altLang="zh-CN" sz="2000" dirty="0" err="1"/>
              <a:t>usr</a:t>
            </a:r>
            <a:r>
              <a:rPr lang="en-US" altLang="zh-CN" sz="2000" dirty="0"/>
              <a:t>/</a:t>
            </a:r>
            <a:r>
              <a:rPr lang="en-US" altLang="zh-CN" sz="2000" dirty="0" err="1"/>
              <a:t>sbin</a:t>
            </a:r>
            <a:r>
              <a:rPr lang="zh-CN" altLang="en-US" sz="2000" dirty="0"/>
              <a:t>用到的库。</a:t>
            </a:r>
            <a:br>
              <a:rPr lang="zh-CN" altLang="en-US" sz="2000" dirty="0"/>
            </a:br>
            <a:r>
              <a:rPr lang="en-US" altLang="zh-CN" sz="2000" dirty="0"/>
              <a:t>/</a:t>
            </a:r>
            <a:r>
              <a:rPr lang="en-US" altLang="zh-CN" sz="2000" dirty="0" err="1"/>
              <a:t>usr</a:t>
            </a:r>
            <a:r>
              <a:rPr lang="en-US" altLang="zh-CN" sz="2000" dirty="0"/>
              <a:t>/local</a:t>
            </a:r>
            <a:r>
              <a:rPr lang="zh-CN" altLang="en-US" sz="2000" dirty="0"/>
              <a:t>中包含了从源安装的用户程序。例如，当你从源安装</a:t>
            </a:r>
            <a:r>
              <a:rPr lang="en-US" altLang="zh-CN" sz="2000" dirty="0"/>
              <a:t>Apache</a:t>
            </a:r>
            <a:r>
              <a:rPr lang="zh-CN" altLang="en-US" sz="2000" dirty="0"/>
              <a:t>，它会在</a:t>
            </a:r>
            <a:r>
              <a:rPr lang="en-US" altLang="zh-CN" sz="2000" dirty="0"/>
              <a:t>/</a:t>
            </a:r>
            <a:r>
              <a:rPr lang="en-US" altLang="zh-CN" sz="2000" dirty="0" err="1"/>
              <a:t>usr</a:t>
            </a:r>
            <a:r>
              <a:rPr lang="en-US" altLang="zh-CN" sz="2000" dirty="0"/>
              <a:t>/local/apache2</a:t>
            </a:r>
            <a:r>
              <a:rPr lang="zh-CN" altLang="en-US" sz="2000" dirty="0"/>
              <a:t>中。</a:t>
            </a:r>
          </a:p>
          <a:p>
            <a:pPr>
              <a:lnSpc>
                <a:spcPct val="160000"/>
              </a:lnSpc>
            </a:pPr>
            <a:r>
              <a:rPr lang="en-US" altLang="zh-CN" sz="2400" dirty="0"/>
              <a:t>10</a:t>
            </a:r>
            <a:r>
              <a:rPr lang="zh-CN" altLang="en-US" sz="2400" dirty="0"/>
              <a:t>、</a:t>
            </a:r>
            <a:r>
              <a:rPr lang="en-US" altLang="zh-CN" sz="2400" b="1" dirty="0"/>
              <a:t>/home</a:t>
            </a:r>
            <a:r>
              <a:rPr lang="en-US" altLang="zh-CN" sz="2400" dirty="0"/>
              <a:t> - </a:t>
            </a:r>
            <a:r>
              <a:rPr lang="zh-CN" altLang="en-US" sz="2400" dirty="0"/>
              <a:t>用户家目录</a:t>
            </a:r>
            <a:br>
              <a:rPr lang="zh-CN" altLang="en-US" sz="2400" dirty="0"/>
            </a:br>
            <a:r>
              <a:rPr lang="zh-CN" altLang="en-US" sz="2400" dirty="0"/>
              <a:t>所有用户用</a:t>
            </a:r>
            <a:r>
              <a:rPr lang="en-US" altLang="zh-CN" sz="2400" dirty="0"/>
              <a:t>home</a:t>
            </a:r>
            <a:r>
              <a:rPr lang="zh-CN" altLang="en-US" sz="2400" dirty="0"/>
              <a:t>目录来存储他们的个人档案。</a:t>
            </a:r>
            <a:br>
              <a:rPr lang="zh-CN" altLang="en-US" sz="2400" dirty="0"/>
            </a:br>
            <a:r>
              <a:rPr lang="zh-CN" altLang="en-US" sz="2400" dirty="0"/>
              <a:t>例如：</a:t>
            </a:r>
            <a:r>
              <a:rPr lang="en-US" altLang="zh-CN" sz="2400" dirty="0"/>
              <a:t>/home/john</a:t>
            </a:r>
            <a:r>
              <a:rPr lang="zh-CN" altLang="en-US" sz="2400" dirty="0"/>
              <a:t>、</a:t>
            </a:r>
            <a:r>
              <a:rPr lang="en-US" altLang="zh-CN" sz="2400" dirty="0"/>
              <a:t>/home/</a:t>
            </a:r>
            <a:r>
              <a:rPr lang="en-US" altLang="zh-CN" sz="2400" dirty="0" err="1"/>
              <a:t>nikita</a:t>
            </a:r>
            <a:endParaRPr lang="en-US" altLang="zh-CN" sz="2400" dirty="0"/>
          </a:p>
          <a:p>
            <a:endParaRPr lang="zh-CN" altLang="en-US" sz="2400" dirty="0"/>
          </a:p>
        </p:txBody>
      </p:sp>
      <p:sp>
        <p:nvSpPr>
          <p:cNvPr id="3" name="标题 2"/>
          <p:cNvSpPr>
            <a:spLocks noGrp="1"/>
          </p:cNvSpPr>
          <p:nvPr>
            <p:ph type="title" idx="10"/>
          </p:nvPr>
        </p:nvSpPr>
        <p:spPr/>
        <p:txBody>
          <a:bodyPr/>
          <a:lstStyle/>
          <a:p>
            <a:endParaRPr lang="zh-CN" altLang="en-US"/>
          </a:p>
        </p:txBody>
      </p:sp>
    </p:spTree>
    <p:extLst>
      <p:ext uri="{BB962C8B-B14F-4D97-AF65-F5344CB8AC3E}">
        <p14:creationId xmlns:p14="http://schemas.microsoft.com/office/powerpoint/2010/main" val="146991204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r>
              <a:rPr lang="en-US" altLang="zh-CN" dirty="0"/>
              <a:t>11</a:t>
            </a:r>
            <a:r>
              <a:rPr lang="zh-CN" altLang="en-US" dirty="0"/>
              <a:t>、</a:t>
            </a:r>
            <a:r>
              <a:rPr lang="en-US" altLang="zh-CN" b="1" dirty="0"/>
              <a:t>/boot</a:t>
            </a:r>
            <a:r>
              <a:rPr lang="zh-CN" altLang="en-US" dirty="0"/>
              <a:t> </a:t>
            </a:r>
            <a:r>
              <a:rPr lang="en-US" altLang="zh-CN" dirty="0"/>
              <a:t>- </a:t>
            </a:r>
            <a:r>
              <a:rPr lang="zh-CN" altLang="en-US" dirty="0"/>
              <a:t>引导加载程序文件</a:t>
            </a:r>
            <a:endParaRPr lang="en-US" altLang="zh-CN" dirty="0"/>
          </a:p>
          <a:p>
            <a:pPr>
              <a:lnSpc>
                <a:spcPct val="150000"/>
              </a:lnSpc>
            </a:pPr>
            <a:r>
              <a:rPr lang="zh-CN" altLang="en-US" dirty="0"/>
              <a:t>包含引导加载程序相关的文件。</a:t>
            </a:r>
            <a:br>
              <a:rPr lang="zh-CN" altLang="en-US" dirty="0"/>
            </a:br>
            <a:r>
              <a:rPr lang="zh-CN" altLang="en-US" dirty="0"/>
              <a:t>内核的</a:t>
            </a:r>
            <a:r>
              <a:rPr lang="en-US" altLang="zh-CN" dirty="0" err="1"/>
              <a:t>initrd</a:t>
            </a:r>
            <a:r>
              <a:rPr lang="zh-CN" altLang="en-US" dirty="0"/>
              <a:t>、</a:t>
            </a:r>
            <a:r>
              <a:rPr lang="en-US" altLang="zh-CN" dirty="0" err="1"/>
              <a:t>vmlinux</a:t>
            </a:r>
            <a:r>
              <a:rPr lang="zh-CN" altLang="en-US" dirty="0"/>
              <a:t>、</a:t>
            </a:r>
            <a:r>
              <a:rPr lang="en-US" altLang="zh-CN" dirty="0"/>
              <a:t>grub</a:t>
            </a:r>
            <a:r>
              <a:rPr lang="zh-CN" altLang="en-US" dirty="0"/>
              <a:t>文件位于</a:t>
            </a:r>
            <a:r>
              <a:rPr lang="en-US" altLang="zh-CN" dirty="0"/>
              <a:t>/boot</a:t>
            </a:r>
            <a:r>
              <a:rPr lang="zh-CN" altLang="en-US" dirty="0"/>
              <a:t>下。</a:t>
            </a:r>
            <a:br>
              <a:rPr lang="zh-CN" altLang="en-US" dirty="0"/>
            </a:br>
            <a:r>
              <a:rPr lang="zh-CN" altLang="en-US" dirty="0"/>
              <a:t>例如：</a:t>
            </a:r>
            <a:r>
              <a:rPr lang="en-US" altLang="zh-CN" dirty="0"/>
              <a:t>initrd.img-2.6.32-24-generic</a:t>
            </a:r>
            <a:r>
              <a:rPr lang="zh-CN" altLang="en-US" dirty="0"/>
              <a:t>、</a:t>
            </a:r>
            <a:r>
              <a:rPr lang="en-US" altLang="zh-CN" dirty="0"/>
              <a:t>vmlinuz-2.6.32-24-generic</a:t>
            </a:r>
            <a:endParaRPr lang="zh-CN" altLang="en-US" dirty="0"/>
          </a:p>
        </p:txBody>
      </p:sp>
      <p:sp>
        <p:nvSpPr>
          <p:cNvPr id="3" name="标题 2"/>
          <p:cNvSpPr>
            <a:spLocks noGrp="1"/>
          </p:cNvSpPr>
          <p:nvPr>
            <p:ph type="title" idx="10"/>
          </p:nvPr>
        </p:nvSpPr>
        <p:spPr/>
        <p:txBody>
          <a:bodyPr/>
          <a:lstStyle/>
          <a:p>
            <a:endParaRPr lang="zh-CN" altLang="en-US" dirty="0">
              <a:solidFill>
                <a:schemeClr val="bg1"/>
              </a:solidFill>
            </a:endParaRPr>
          </a:p>
        </p:txBody>
      </p:sp>
    </p:spTree>
    <p:extLst>
      <p:ext uri="{BB962C8B-B14F-4D97-AF65-F5344CB8AC3E}">
        <p14:creationId xmlns:p14="http://schemas.microsoft.com/office/powerpoint/2010/main" val="2297736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a:xfrm>
            <a:off x="304912" y="1219258"/>
            <a:ext cx="8153400" cy="5557883"/>
          </a:xfrm>
        </p:spPr>
        <p:txBody>
          <a:bodyPr/>
          <a:lstStyle/>
          <a:p>
            <a:r>
              <a:rPr lang="en-US" altLang="zh-CN" dirty="0"/>
              <a:t>12</a:t>
            </a:r>
            <a:r>
              <a:rPr lang="zh-CN" altLang="en-US" dirty="0"/>
              <a:t>、</a:t>
            </a:r>
            <a:r>
              <a:rPr lang="en-US" altLang="zh-CN" b="1" dirty="0"/>
              <a:t>/lib</a:t>
            </a:r>
            <a:r>
              <a:rPr lang="en-US" altLang="zh-CN" dirty="0"/>
              <a:t> - </a:t>
            </a:r>
            <a:r>
              <a:rPr lang="zh-CN" altLang="en-US" dirty="0"/>
              <a:t>系统库</a:t>
            </a:r>
            <a:endParaRPr lang="en-US" altLang="zh-CN" dirty="0"/>
          </a:p>
          <a:p>
            <a:pPr>
              <a:lnSpc>
                <a:spcPct val="150000"/>
              </a:lnSpc>
            </a:pPr>
            <a:r>
              <a:rPr lang="zh-CN" altLang="en-US" dirty="0"/>
              <a:t>包含支持位于</a:t>
            </a:r>
            <a:r>
              <a:rPr lang="en-US" altLang="zh-CN" dirty="0"/>
              <a:t>/bin</a:t>
            </a:r>
            <a:r>
              <a:rPr lang="zh-CN" altLang="en-US" dirty="0"/>
              <a:t>和</a:t>
            </a:r>
            <a:r>
              <a:rPr lang="en-US" altLang="zh-CN" dirty="0"/>
              <a:t>/</a:t>
            </a:r>
            <a:r>
              <a:rPr lang="en-US" altLang="zh-CN" dirty="0" err="1"/>
              <a:t>sbin</a:t>
            </a:r>
            <a:r>
              <a:rPr lang="zh-CN" altLang="en-US" dirty="0"/>
              <a:t>下的二进制文件的库文件</a:t>
            </a:r>
            <a:r>
              <a:rPr lang="en-US" altLang="zh-CN" dirty="0"/>
              <a:t>.</a:t>
            </a:r>
            <a:r>
              <a:rPr lang="zh-CN" altLang="en-US" dirty="0"/>
              <a:t/>
            </a:r>
            <a:br>
              <a:rPr lang="zh-CN" altLang="en-US" dirty="0"/>
            </a:br>
            <a:r>
              <a:rPr lang="zh-CN" altLang="en-US" dirty="0"/>
              <a:t>库文件名为 </a:t>
            </a:r>
            <a:r>
              <a:rPr lang="en-US" altLang="zh-CN" dirty="0" err="1"/>
              <a:t>ld</a:t>
            </a:r>
            <a:r>
              <a:rPr lang="en-US" altLang="zh-CN" dirty="0"/>
              <a:t>*</a:t>
            </a:r>
            <a:r>
              <a:rPr lang="zh-CN" altLang="en-US" dirty="0"/>
              <a:t>或</a:t>
            </a:r>
            <a:r>
              <a:rPr lang="en-US" altLang="zh-CN" dirty="0"/>
              <a:t>lib*.so.*</a:t>
            </a:r>
            <a:br>
              <a:rPr lang="en-US" altLang="zh-CN" dirty="0"/>
            </a:br>
            <a:r>
              <a:rPr lang="zh-CN" altLang="en-US" dirty="0"/>
              <a:t>例如：</a:t>
            </a:r>
            <a:r>
              <a:rPr lang="en-US" altLang="zh-CN" dirty="0"/>
              <a:t>ld-2.11.1.so</a:t>
            </a:r>
            <a:r>
              <a:rPr lang="zh-CN" altLang="en-US" dirty="0"/>
              <a:t>，</a:t>
            </a:r>
            <a:r>
              <a:rPr lang="en-US" altLang="zh-CN" dirty="0"/>
              <a:t>libncurses.so.5.7</a:t>
            </a:r>
            <a:endParaRPr lang="zh-CN" altLang="en-US" dirty="0"/>
          </a:p>
        </p:txBody>
      </p:sp>
      <p:sp>
        <p:nvSpPr>
          <p:cNvPr id="3" name="标题 2"/>
          <p:cNvSpPr>
            <a:spLocks noGrp="1"/>
          </p:cNvSpPr>
          <p:nvPr>
            <p:ph type="title" idx="10"/>
          </p:nvPr>
        </p:nvSpPr>
        <p:spPr/>
        <p:txBody>
          <a:bodyPr/>
          <a:lstStyle/>
          <a:p>
            <a:endParaRPr lang="zh-CN" altLang="en-US" dirty="0">
              <a:solidFill>
                <a:schemeClr val="bg1"/>
              </a:solidFill>
            </a:endParaRPr>
          </a:p>
        </p:txBody>
      </p:sp>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t="37972"/>
          <a:stretch/>
        </p:blipFill>
        <p:spPr>
          <a:xfrm>
            <a:off x="1447882" y="3399659"/>
            <a:ext cx="6354062" cy="3143587"/>
          </a:xfrm>
          <a:prstGeom prst="rect">
            <a:avLst/>
          </a:prstGeom>
        </p:spPr>
      </p:pic>
    </p:spTree>
    <p:extLst>
      <p:ext uri="{BB962C8B-B14F-4D97-AF65-F5344CB8AC3E}">
        <p14:creationId xmlns:p14="http://schemas.microsoft.com/office/powerpoint/2010/main" val="340367351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pPr>
              <a:lnSpc>
                <a:spcPct val="150000"/>
              </a:lnSpc>
            </a:pPr>
            <a:r>
              <a:rPr lang="en-US" altLang="zh-CN" dirty="0"/>
              <a:t>13</a:t>
            </a:r>
            <a:r>
              <a:rPr lang="zh-CN" altLang="en-US" dirty="0"/>
              <a:t>、</a:t>
            </a:r>
            <a:r>
              <a:rPr lang="en-US" altLang="zh-CN" b="1" dirty="0"/>
              <a:t>/opt</a:t>
            </a:r>
            <a:r>
              <a:rPr lang="zh-CN" altLang="en-US" dirty="0"/>
              <a:t> </a:t>
            </a:r>
            <a:r>
              <a:rPr lang="en-US" altLang="zh-CN" dirty="0"/>
              <a:t>- </a:t>
            </a:r>
            <a:r>
              <a:rPr lang="zh-CN" altLang="en-US" dirty="0"/>
              <a:t>可选的附加应用程序</a:t>
            </a:r>
            <a:br>
              <a:rPr lang="zh-CN" altLang="en-US" dirty="0"/>
            </a:br>
            <a:r>
              <a:rPr lang="en-US" altLang="zh-CN" dirty="0"/>
              <a:t>opt</a:t>
            </a:r>
            <a:r>
              <a:rPr lang="zh-CN" altLang="en-US" dirty="0"/>
              <a:t>代表可选的。</a:t>
            </a:r>
            <a:br>
              <a:rPr lang="zh-CN" altLang="en-US" dirty="0"/>
            </a:br>
            <a:r>
              <a:rPr lang="zh-CN" altLang="en-US" dirty="0"/>
              <a:t>包含从个别厂商的附加应用程序。</a:t>
            </a:r>
            <a:br>
              <a:rPr lang="zh-CN" altLang="en-US" dirty="0"/>
            </a:br>
            <a:r>
              <a:rPr lang="zh-CN" altLang="en-US" dirty="0"/>
              <a:t>附加应用程序应该安装在</a:t>
            </a:r>
            <a:r>
              <a:rPr lang="en-US" altLang="zh-CN" dirty="0"/>
              <a:t>/opt/</a:t>
            </a:r>
            <a:r>
              <a:rPr lang="zh-CN" altLang="en-US" dirty="0"/>
              <a:t>或者</a:t>
            </a:r>
            <a:r>
              <a:rPr lang="en-US" altLang="zh-CN" dirty="0"/>
              <a:t>/opt/</a:t>
            </a:r>
            <a:r>
              <a:rPr lang="zh-CN" altLang="en-US" dirty="0"/>
              <a:t>的子目录下。</a:t>
            </a:r>
          </a:p>
          <a:p>
            <a:pPr>
              <a:lnSpc>
                <a:spcPct val="150000"/>
              </a:lnSpc>
            </a:pPr>
            <a:r>
              <a:rPr lang="en-US" altLang="zh-CN" dirty="0"/>
              <a:t>14</a:t>
            </a:r>
            <a:r>
              <a:rPr lang="zh-CN" altLang="en-US" dirty="0"/>
              <a:t>、</a:t>
            </a:r>
            <a:r>
              <a:rPr lang="en-US" altLang="zh-CN" b="1" dirty="0"/>
              <a:t>/</a:t>
            </a:r>
            <a:r>
              <a:rPr lang="en-US" altLang="zh-CN" b="1" dirty="0" err="1"/>
              <a:t>mnt</a:t>
            </a:r>
            <a:r>
              <a:rPr lang="zh-CN" altLang="en-US" dirty="0"/>
              <a:t> </a:t>
            </a:r>
            <a:r>
              <a:rPr lang="en-US" altLang="zh-CN" dirty="0"/>
              <a:t>- </a:t>
            </a:r>
            <a:r>
              <a:rPr lang="zh-CN" altLang="en-US" dirty="0"/>
              <a:t>挂载目录</a:t>
            </a:r>
            <a:br>
              <a:rPr lang="zh-CN" altLang="en-US" dirty="0"/>
            </a:br>
            <a:r>
              <a:rPr lang="zh-CN" altLang="en-US" dirty="0"/>
              <a:t>临时安装目录，系统管理员可以挂载文件系统。</a:t>
            </a:r>
          </a:p>
          <a:p>
            <a:endParaRPr lang="zh-CN" altLang="en-US" dirty="0"/>
          </a:p>
        </p:txBody>
      </p:sp>
      <p:sp>
        <p:nvSpPr>
          <p:cNvPr id="3" name="标题 2"/>
          <p:cNvSpPr>
            <a:spLocks noGrp="1"/>
          </p:cNvSpPr>
          <p:nvPr>
            <p:ph type="title" idx="10"/>
          </p:nvPr>
        </p:nvSpPr>
        <p:spPr/>
        <p:txBody>
          <a:bodyPr/>
          <a:lstStyle/>
          <a:p>
            <a:endParaRPr lang="zh-CN" altLang="en-US"/>
          </a:p>
        </p:txBody>
      </p:sp>
    </p:spTree>
    <p:extLst>
      <p:ext uri="{BB962C8B-B14F-4D97-AF65-F5344CB8AC3E}">
        <p14:creationId xmlns:p14="http://schemas.microsoft.com/office/powerpoint/2010/main" val="161411563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pPr>
              <a:lnSpc>
                <a:spcPct val="150000"/>
              </a:lnSpc>
            </a:pPr>
            <a:r>
              <a:rPr lang="en-US" altLang="zh-CN" dirty="0"/>
              <a:t>15</a:t>
            </a:r>
            <a:r>
              <a:rPr lang="zh-CN" altLang="en-US" dirty="0"/>
              <a:t>、</a:t>
            </a:r>
            <a:r>
              <a:rPr lang="en-US" altLang="zh-CN" b="1" dirty="0"/>
              <a:t>/media</a:t>
            </a:r>
            <a:r>
              <a:rPr lang="zh-CN" altLang="en-US" dirty="0"/>
              <a:t> </a:t>
            </a:r>
            <a:r>
              <a:rPr lang="en-US" altLang="zh-CN" dirty="0"/>
              <a:t>- </a:t>
            </a:r>
            <a:r>
              <a:rPr lang="zh-CN" altLang="en-US" dirty="0"/>
              <a:t>可移动媒体设备</a:t>
            </a:r>
            <a:br>
              <a:rPr lang="zh-CN" altLang="en-US" dirty="0"/>
            </a:br>
            <a:r>
              <a:rPr lang="zh-CN" altLang="en-US" dirty="0"/>
              <a:t>用于挂载可移动设备的临时目录。</a:t>
            </a:r>
            <a:br>
              <a:rPr lang="zh-CN" altLang="en-US" dirty="0"/>
            </a:br>
            <a:r>
              <a:rPr lang="zh-CN" altLang="en-US" dirty="0"/>
              <a:t>举例来说，挂载</a:t>
            </a:r>
            <a:r>
              <a:rPr lang="en-US" altLang="zh-CN" dirty="0"/>
              <a:t>CD-ROM</a:t>
            </a:r>
            <a:r>
              <a:rPr lang="zh-CN" altLang="en-US" dirty="0"/>
              <a:t>的</a:t>
            </a:r>
            <a:r>
              <a:rPr lang="en-US" altLang="zh-CN" dirty="0"/>
              <a:t>/media/</a:t>
            </a:r>
            <a:r>
              <a:rPr lang="en-US" altLang="zh-CN" dirty="0" err="1"/>
              <a:t>cdrom</a:t>
            </a:r>
            <a:r>
              <a:rPr lang="zh-CN" altLang="en-US" dirty="0"/>
              <a:t>，挂载软盘驱动器的</a:t>
            </a:r>
            <a:r>
              <a:rPr lang="en-US" altLang="zh-CN" dirty="0"/>
              <a:t>/media/floppy;</a:t>
            </a:r>
          </a:p>
          <a:p>
            <a:pPr>
              <a:lnSpc>
                <a:spcPct val="150000"/>
              </a:lnSpc>
            </a:pPr>
            <a:r>
              <a:rPr lang="en-US" altLang="zh-CN" dirty="0"/>
              <a:t>16</a:t>
            </a:r>
            <a:r>
              <a:rPr lang="zh-CN" altLang="en-US" dirty="0"/>
              <a:t>、</a:t>
            </a:r>
            <a:r>
              <a:rPr lang="en-US" altLang="zh-CN" b="1" dirty="0"/>
              <a:t>/</a:t>
            </a:r>
            <a:r>
              <a:rPr lang="en-US" altLang="zh-CN" b="1" dirty="0" err="1"/>
              <a:t>srv</a:t>
            </a:r>
            <a:r>
              <a:rPr lang="zh-CN" altLang="en-US" dirty="0"/>
              <a:t> </a:t>
            </a:r>
            <a:r>
              <a:rPr lang="en-US" altLang="zh-CN" dirty="0"/>
              <a:t>- </a:t>
            </a:r>
            <a:r>
              <a:rPr lang="zh-CN" altLang="en-US" dirty="0"/>
              <a:t>服务数据</a:t>
            </a:r>
            <a:br>
              <a:rPr lang="zh-CN" altLang="en-US" dirty="0"/>
            </a:br>
            <a:r>
              <a:rPr lang="en-US" altLang="zh-CN" dirty="0" err="1"/>
              <a:t>srv</a:t>
            </a:r>
            <a:r>
              <a:rPr lang="zh-CN" altLang="en-US" dirty="0"/>
              <a:t>代表服务。</a:t>
            </a:r>
            <a:br>
              <a:rPr lang="zh-CN" altLang="en-US" dirty="0"/>
            </a:br>
            <a:r>
              <a:rPr lang="zh-CN" altLang="en-US" dirty="0"/>
              <a:t>包含服务器特定服务相关的数据。</a:t>
            </a:r>
            <a:br>
              <a:rPr lang="zh-CN" altLang="en-US" dirty="0"/>
            </a:br>
            <a:r>
              <a:rPr lang="zh-CN" altLang="en-US" dirty="0"/>
              <a:t>例如，</a:t>
            </a:r>
            <a:r>
              <a:rPr lang="en-US" altLang="zh-CN" dirty="0"/>
              <a:t>/</a:t>
            </a:r>
            <a:r>
              <a:rPr lang="en-US" altLang="zh-CN" dirty="0" err="1"/>
              <a:t>srv</a:t>
            </a:r>
            <a:r>
              <a:rPr lang="en-US" altLang="zh-CN" dirty="0"/>
              <a:t>/</a:t>
            </a:r>
            <a:r>
              <a:rPr lang="en-US" altLang="zh-CN" dirty="0" err="1"/>
              <a:t>cvs</a:t>
            </a:r>
            <a:r>
              <a:rPr lang="zh-CN" altLang="en-US" dirty="0"/>
              <a:t>包含</a:t>
            </a:r>
            <a:r>
              <a:rPr lang="en-US" altLang="zh-CN" dirty="0" err="1"/>
              <a:t>cvs</a:t>
            </a:r>
            <a:r>
              <a:rPr lang="zh-CN" altLang="en-US" dirty="0"/>
              <a:t>相关的数据。</a:t>
            </a:r>
          </a:p>
          <a:p>
            <a:endParaRPr lang="zh-CN" altLang="en-US" dirty="0"/>
          </a:p>
        </p:txBody>
      </p:sp>
      <p:sp>
        <p:nvSpPr>
          <p:cNvPr id="3" name="标题 2"/>
          <p:cNvSpPr>
            <a:spLocks noGrp="1"/>
          </p:cNvSpPr>
          <p:nvPr>
            <p:ph type="title" idx="10"/>
          </p:nvPr>
        </p:nvSpPr>
        <p:spPr/>
        <p:txBody>
          <a:bodyPr/>
          <a:lstStyle/>
          <a:p>
            <a:endParaRPr lang="zh-CN" altLang="en-US"/>
          </a:p>
        </p:txBody>
      </p:sp>
    </p:spTree>
    <p:extLst>
      <p:ext uri="{BB962C8B-B14F-4D97-AF65-F5344CB8AC3E}">
        <p14:creationId xmlns:p14="http://schemas.microsoft.com/office/powerpoint/2010/main" val="421289630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r>
              <a:rPr lang="en-US" altLang="zh-CN" b="1" dirty="0"/>
              <a:t>1 RPM</a:t>
            </a:r>
            <a:r>
              <a:rPr lang="zh-CN" altLang="en-US" b="1" dirty="0"/>
              <a:t>包</a:t>
            </a:r>
          </a:p>
          <a:p>
            <a:pPr>
              <a:lnSpc>
                <a:spcPct val="150000"/>
              </a:lnSpc>
            </a:pPr>
            <a:r>
              <a:rPr lang="zh-CN" altLang="en-US" dirty="0"/>
              <a:t>这种软件包就像</a:t>
            </a:r>
            <a:r>
              <a:rPr lang="en-US" altLang="zh-CN" dirty="0"/>
              <a:t>windows</a:t>
            </a:r>
            <a:r>
              <a:rPr lang="zh-CN" altLang="en-US" dirty="0"/>
              <a:t>的</a:t>
            </a:r>
            <a:r>
              <a:rPr lang="en-US" altLang="zh-CN" dirty="0"/>
              <a:t>EXE</a:t>
            </a:r>
            <a:r>
              <a:rPr lang="zh-CN" altLang="en-US" dirty="0"/>
              <a:t>安装文件一样，各种文件已经编译好，并打了包，哪个文件该放到哪个文件夹，都指定好了，安装非常方便，在图形界面里你只需要双击就能自动安装。</a:t>
            </a:r>
            <a:endParaRPr lang="en-US" altLang="zh-CN" dirty="0"/>
          </a:p>
          <a:p>
            <a:r>
              <a:rPr lang="zh-CN" altLang="en-US" dirty="0"/>
              <a:t>安装  </a:t>
            </a:r>
            <a:r>
              <a:rPr lang="en-US" altLang="zh-CN" dirty="0"/>
              <a:t>rpm -</a:t>
            </a:r>
            <a:r>
              <a:rPr lang="en-US" altLang="zh-CN" dirty="0" err="1"/>
              <a:t>i</a:t>
            </a:r>
            <a:r>
              <a:rPr lang="en-US" altLang="zh-CN" dirty="0"/>
              <a:t> </a:t>
            </a:r>
            <a:r>
              <a:rPr lang="en-US" altLang="zh-CN" dirty="0" err="1"/>
              <a:t>xxx.rmp</a:t>
            </a:r>
            <a:endParaRPr lang="en-US" altLang="zh-CN" dirty="0"/>
          </a:p>
          <a:p>
            <a:r>
              <a:rPr lang="zh-CN" altLang="en-US" dirty="0"/>
              <a:t>卸载  </a:t>
            </a:r>
            <a:r>
              <a:rPr lang="en-US" altLang="zh-CN" dirty="0"/>
              <a:t>rpm -e </a:t>
            </a:r>
            <a:r>
              <a:rPr lang="zh-CN" altLang="en-US" dirty="0"/>
              <a:t>包名</a:t>
            </a:r>
            <a:endParaRPr lang="en-US" altLang="zh-CN" dirty="0"/>
          </a:p>
          <a:p>
            <a:r>
              <a:rPr lang="zh-CN" altLang="en-US" dirty="0"/>
              <a:t>升级  </a:t>
            </a:r>
            <a:r>
              <a:rPr lang="en-US" altLang="zh-CN" dirty="0"/>
              <a:t>rpm -U </a:t>
            </a:r>
            <a:r>
              <a:rPr lang="zh-CN" altLang="en-US" dirty="0"/>
              <a:t>包名 （联网环境）</a:t>
            </a:r>
          </a:p>
          <a:p>
            <a:endParaRPr lang="zh-CN" altLang="en-US" dirty="0"/>
          </a:p>
        </p:txBody>
      </p:sp>
      <p:sp>
        <p:nvSpPr>
          <p:cNvPr id="3" name="标题 2"/>
          <p:cNvSpPr>
            <a:spLocks noGrp="1"/>
          </p:cNvSpPr>
          <p:nvPr>
            <p:ph type="title" idx="10"/>
          </p:nvPr>
        </p:nvSpPr>
        <p:spPr/>
        <p:txBody>
          <a:bodyPr/>
          <a:lstStyle/>
          <a:p>
            <a:r>
              <a:rPr lang="en-US" altLang="zh-CN" dirty="0">
                <a:solidFill>
                  <a:schemeClr val="bg1"/>
                </a:solidFill>
              </a:rPr>
              <a:t>Linux</a:t>
            </a:r>
            <a:r>
              <a:rPr lang="zh-CN" altLang="en-US" dirty="0">
                <a:solidFill>
                  <a:schemeClr val="bg1"/>
                </a:solidFill>
              </a:rPr>
              <a:t>软件安装</a:t>
            </a:r>
          </a:p>
        </p:txBody>
      </p:sp>
    </p:spTree>
    <p:extLst>
      <p:ext uri="{BB962C8B-B14F-4D97-AF65-F5344CB8AC3E}">
        <p14:creationId xmlns:p14="http://schemas.microsoft.com/office/powerpoint/2010/main" val="38468745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r>
              <a:rPr lang="en-US" altLang="zh-CN" sz="2400" dirty="0"/>
              <a:t>1</a:t>
            </a:r>
            <a:r>
              <a:rPr lang="zh-CN" altLang="en-US" sz="2400" dirty="0"/>
              <a:t>、打开一个</a:t>
            </a:r>
            <a:r>
              <a:rPr lang="en-US" altLang="zh-CN" sz="2400" dirty="0"/>
              <a:t>SHELL</a:t>
            </a:r>
            <a:r>
              <a:rPr lang="zh-CN" altLang="en-US" sz="2400" dirty="0"/>
              <a:t>，即终端</a:t>
            </a:r>
            <a:br>
              <a:rPr lang="zh-CN" altLang="en-US" sz="2400" dirty="0"/>
            </a:br>
            <a:r>
              <a:rPr lang="en-US" altLang="zh-CN" sz="2400" dirty="0"/>
              <a:t>2</a:t>
            </a:r>
            <a:r>
              <a:rPr lang="zh-CN" altLang="en-US" sz="2400" dirty="0"/>
              <a:t>、用</a:t>
            </a:r>
            <a:r>
              <a:rPr lang="en-US" altLang="zh-CN" sz="2400" dirty="0"/>
              <a:t>CD </a:t>
            </a:r>
            <a:r>
              <a:rPr lang="zh-CN" altLang="en-US" sz="2400" dirty="0"/>
              <a:t>命令进入源代码压缩包所在的目录</a:t>
            </a:r>
            <a:br>
              <a:rPr lang="zh-CN" altLang="en-US" sz="2400" dirty="0"/>
            </a:br>
            <a:r>
              <a:rPr lang="en-US" altLang="zh-CN" sz="2400" dirty="0"/>
              <a:t>3</a:t>
            </a:r>
            <a:r>
              <a:rPr lang="zh-CN" altLang="en-US" sz="2400" dirty="0"/>
              <a:t>、根据压缩包类型解压缩文件</a:t>
            </a:r>
            <a:r>
              <a:rPr lang="en-US" altLang="zh-CN" sz="2400" dirty="0"/>
              <a:t>(*</a:t>
            </a:r>
            <a:r>
              <a:rPr lang="zh-CN" altLang="en-US" sz="2400" dirty="0"/>
              <a:t>代表压缩包名称</a:t>
            </a:r>
            <a:r>
              <a:rPr lang="en-US" altLang="zh-CN" sz="2400" dirty="0"/>
              <a:t>)</a:t>
            </a:r>
            <a:r>
              <a:rPr lang="zh-CN" altLang="en-US" sz="2400" dirty="0"/>
              <a:t/>
            </a:r>
            <a:br>
              <a:rPr lang="zh-CN" altLang="en-US" sz="2400" dirty="0"/>
            </a:br>
            <a:r>
              <a:rPr lang="en-US" altLang="zh-CN" sz="2400" dirty="0">
                <a:solidFill>
                  <a:srgbClr val="FF0000"/>
                </a:solidFill>
              </a:rPr>
              <a:t>tar -</a:t>
            </a:r>
            <a:r>
              <a:rPr lang="en-US" altLang="zh-CN" sz="2400" dirty="0" err="1">
                <a:solidFill>
                  <a:srgbClr val="FF0000"/>
                </a:solidFill>
              </a:rPr>
              <a:t>zxvf</a:t>
            </a:r>
            <a:r>
              <a:rPr lang="en-US" altLang="zh-CN" sz="2400" dirty="0">
                <a:solidFill>
                  <a:srgbClr val="FF0000"/>
                </a:solidFill>
              </a:rPr>
              <a:t> ****.tar.gz</a:t>
            </a:r>
            <a:r>
              <a:rPr lang="zh-CN" altLang="en-US" sz="2400" dirty="0">
                <a:solidFill>
                  <a:srgbClr val="FF0000"/>
                </a:solidFill>
              </a:rPr>
              <a:t/>
            </a:r>
            <a:br>
              <a:rPr lang="zh-CN" altLang="en-US" sz="2400" dirty="0">
                <a:solidFill>
                  <a:srgbClr val="FF0000"/>
                </a:solidFill>
              </a:rPr>
            </a:br>
            <a:r>
              <a:rPr lang="en-US" altLang="zh-CN" sz="2400" dirty="0">
                <a:solidFill>
                  <a:srgbClr val="FF0000"/>
                </a:solidFill>
              </a:rPr>
              <a:t>tar -</a:t>
            </a:r>
            <a:r>
              <a:rPr lang="en-US" altLang="zh-CN" sz="2400" dirty="0" err="1">
                <a:solidFill>
                  <a:srgbClr val="FF0000"/>
                </a:solidFill>
              </a:rPr>
              <a:t>jxvf</a:t>
            </a:r>
            <a:r>
              <a:rPr lang="en-US" altLang="zh-CN" sz="2400" dirty="0">
                <a:solidFill>
                  <a:srgbClr val="FF0000"/>
                </a:solidFill>
              </a:rPr>
              <a:t> ****.tar.bz(</a:t>
            </a:r>
            <a:r>
              <a:rPr lang="zh-CN" altLang="en-US" sz="2400" dirty="0">
                <a:solidFill>
                  <a:srgbClr val="FF0000"/>
                </a:solidFill>
              </a:rPr>
              <a:t>或</a:t>
            </a:r>
            <a:r>
              <a:rPr lang="en-US" altLang="zh-CN" sz="2400" dirty="0">
                <a:solidFill>
                  <a:srgbClr val="FF0000"/>
                </a:solidFill>
              </a:rPr>
              <a:t>bz2)</a:t>
            </a:r>
            <a:r>
              <a:rPr lang="zh-CN" altLang="en-US" sz="2400" dirty="0"/>
              <a:t/>
            </a:r>
            <a:br>
              <a:rPr lang="zh-CN" altLang="en-US" sz="2400" dirty="0"/>
            </a:br>
            <a:r>
              <a:rPr lang="en-US" altLang="zh-CN" sz="2400" dirty="0"/>
              <a:t>4</a:t>
            </a:r>
            <a:r>
              <a:rPr lang="zh-CN" altLang="en-US" sz="2400" dirty="0"/>
              <a:t>、用</a:t>
            </a:r>
            <a:r>
              <a:rPr lang="en-US" altLang="zh-CN" sz="2400" dirty="0"/>
              <a:t>CD</a:t>
            </a:r>
            <a:r>
              <a:rPr lang="zh-CN" altLang="en-US" sz="2400" dirty="0"/>
              <a:t>命令进入解压缩后的目录</a:t>
            </a:r>
            <a:br>
              <a:rPr lang="zh-CN" altLang="en-US" sz="2400" dirty="0"/>
            </a:br>
            <a:r>
              <a:rPr lang="en-US" altLang="zh-CN" sz="2400" dirty="0"/>
              <a:t>5</a:t>
            </a:r>
            <a:r>
              <a:rPr lang="zh-CN" altLang="en-US" sz="2400" dirty="0"/>
              <a:t>、输入编译文件命令：</a:t>
            </a:r>
            <a:r>
              <a:rPr lang="en-US" altLang="zh-CN" sz="2400" dirty="0"/>
              <a:t>./configure</a:t>
            </a:r>
            <a:r>
              <a:rPr lang="zh-CN" altLang="en-US" sz="2400" dirty="0"/>
              <a:t>（有的压缩包已经编译过，这一步可以省去）</a:t>
            </a:r>
            <a:br>
              <a:rPr lang="zh-CN" altLang="en-US" sz="2400" dirty="0"/>
            </a:br>
            <a:r>
              <a:rPr lang="en-US" altLang="zh-CN" sz="2400" dirty="0"/>
              <a:t>6</a:t>
            </a:r>
            <a:r>
              <a:rPr lang="zh-CN" altLang="en-US" sz="2400" dirty="0"/>
              <a:t>、然后是命令：</a:t>
            </a:r>
            <a:r>
              <a:rPr lang="en-US" altLang="zh-CN" sz="2400" dirty="0"/>
              <a:t>make</a:t>
            </a:r>
            <a:r>
              <a:rPr lang="zh-CN" altLang="en-US" sz="2400" dirty="0"/>
              <a:t/>
            </a:r>
            <a:br>
              <a:rPr lang="zh-CN" altLang="en-US" sz="2400" dirty="0"/>
            </a:br>
            <a:r>
              <a:rPr lang="en-US" altLang="zh-CN" sz="2400" dirty="0"/>
              <a:t>7</a:t>
            </a:r>
            <a:r>
              <a:rPr lang="zh-CN" altLang="en-US" sz="2400" dirty="0"/>
              <a:t>、再是安装文件命令：</a:t>
            </a:r>
            <a:r>
              <a:rPr lang="en-US" altLang="zh-CN" sz="2400" dirty="0"/>
              <a:t>make install</a:t>
            </a:r>
          </a:p>
          <a:p>
            <a:r>
              <a:rPr lang="zh-CN" altLang="en-US" sz="2400" dirty="0"/>
              <a:t>卸载</a:t>
            </a:r>
            <a:endParaRPr lang="en-US" altLang="zh-CN" sz="2400" dirty="0"/>
          </a:p>
          <a:p>
            <a:r>
              <a:rPr lang="en-US" altLang="zh-CN" sz="2400" dirty="0"/>
              <a:t>make uninstall</a:t>
            </a:r>
            <a:endParaRPr lang="zh-CN" altLang="en-US" sz="2400" b="1" dirty="0"/>
          </a:p>
        </p:txBody>
      </p:sp>
      <p:sp>
        <p:nvSpPr>
          <p:cNvPr id="3" name="标题 2"/>
          <p:cNvSpPr>
            <a:spLocks noGrp="1"/>
          </p:cNvSpPr>
          <p:nvPr>
            <p:ph type="title" idx="10"/>
          </p:nvPr>
        </p:nvSpPr>
        <p:spPr>
          <a:xfrm>
            <a:off x="609600" y="274637"/>
            <a:ext cx="8001000" cy="914400"/>
          </a:xfrm>
        </p:spPr>
        <p:txBody>
          <a:bodyPr>
            <a:normAutofit fontScale="90000"/>
          </a:bodyPr>
          <a:lstStyle/>
          <a:p>
            <a:r>
              <a:rPr lang="en-US" altLang="zh-CN" b="1" dirty="0">
                <a:solidFill>
                  <a:schemeClr val="bg1"/>
                </a:solidFill>
              </a:rPr>
              <a:t>tar.gz</a:t>
            </a:r>
            <a:r>
              <a:rPr lang="zh-CN" altLang="en-US" b="1" dirty="0">
                <a:solidFill>
                  <a:schemeClr val="bg1"/>
                </a:solidFill>
              </a:rPr>
              <a:t>（</a:t>
            </a:r>
            <a:r>
              <a:rPr lang="en-US" altLang="zh-CN" b="1" dirty="0" err="1">
                <a:solidFill>
                  <a:schemeClr val="bg1"/>
                </a:solidFill>
              </a:rPr>
              <a:t>bz</a:t>
            </a:r>
            <a:r>
              <a:rPr lang="zh-CN" altLang="en-US" b="1" dirty="0">
                <a:solidFill>
                  <a:schemeClr val="bg1"/>
                </a:solidFill>
              </a:rPr>
              <a:t>或</a:t>
            </a:r>
            <a:r>
              <a:rPr lang="en-US" altLang="zh-CN" b="1" dirty="0">
                <a:solidFill>
                  <a:schemeClr val="bg1"/>
                </a:solidFill>
              </a:rPr>
              <a:t>bz2</a:t>
            </a:r>
            <a:r>
              <a:rPr lang="zh-CN" altLang="en-US" b="1" dirty="0">
                <a:solidFill>
                  <a:schemeClr val="bg1"/>
                </a:solidFill>
              </a:rPr>
              <a:t>等）结尾的</a:t>
            </a:r>
            <a:r>
              <a:rPr lang="zh-CN" altLang="en-US" b="1" dirty="0">
                <a:solidFill>
                  <a:srgbClr val="FF0000"/>
                </a:solidFill>
              </a:rPr>
              <a:t>源代码</a:t>
            </a:r>
            <a:r>
              <a:rPr lang="zh-CN" altLang="en-US" b="1" dirty="0">
                <a:solidFill>
                  <a:schemeClr val="bg1"/>
                </a:solidFill>
              </a:rPr>
              <a:t>包</a:t>
            </a:r>
            <a:r>
              <a:rPr lang="en-US" altLang="zh-CN" b="1" dirty="0">
                <a:solidFill>
                  <a:schemeClr val="bg1"/>
                </a:solidFill>
              </a:rPr>
              <a:t/>
            </a:r>
            <a:br>
              <a:rPr lang="en-US" altLang="zh-CN" b="1" dirty="0">
                <a:solidFill>
                  <a:schemeClr val="bg1"/>
                </a:solidFill>
              </a:rPr>
            </a:br>
            <a:endParaRPr lang="zh-CN" altLang="en-US" dirty="0">
              <a:solidFill>
                <a:schemeClr val="bg1"/>
              </a:solidFill>
            </a:endParaRPr>
          </a:p>
        </p:txBody>
      </p:sp>
    </p:spTree>
    <p:extLst>
      <p:ext uri="{BB962C8B-B14F-4D97-AF65-F5344CB8AC3E}">
        <p14:creationId xmlns:p14="http://schemas.microsoft.com/office/powerpoint/2010/main" val="356201907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pPr>
              <a:lnSpc>
                <a:spcPct val="150000"/>
              </a:lnSpc>
            </a:pPr>
            <a:r>
              <a:rPr lang="en-US" altLang="zh-CN" sz="2800" dirty="0"/>
              <a:t>1</a:t>
            </a:r>
            <a:r>
              <a:rPr lang="zh-CN" altLang="en-US" sz="2800" dirty="0"/>
              <a:t>、打开一个</a:t>
            </a:r>
            <a:r>
              <a:rPr lang="en-US" altLang="zh-CN" sz="2800" dirty="0"/>
              <a:t>SHELL</a:t>
            </a:r>
            <a:r>
              <a:rPr lang="zh-CN" altLang="en-US" sz="2800" dirty="0"/>
              <a:t>，即终端</a:t>
            </a:r>
            <a:br>
              <a:rPr lang="zh-CN" altLang="en-US" sz="2800" dirty="0"/>
            </a:br>
            <a:r>
              <a:rPr lang="en-US" altLang="zh-CN" sz="2800" dirty="0"/>
              <a:t>2</a:t>
            </a:r>
            <a:r>
              <a:rPr lang="zh-CN" altLang="en-US" sz="2800" dirty="0"/>
              <a:t>、用</a:t>
            </a:r>
            <a:r>
              <a:rPr lang="en-US" altLang="zh-CN" sz="2800" dirty="0"/>
              <a:t>CD </a:t>
            </a:r>
            <a:r>
              <a:rPr lang="zh-CN" altLang="en-US" sz="2800" dirty="0"/>
              <a:t>命令进入源代码压缩包所在的目录</a:t>
            </a:r>
            <a:br>
              <a:rPr lang="zh-CN" altLang="en-US" sz="2800" dirty="0"/>
            </a:br>
            <a:r>
              <a:rPr lang="en-US" altLang="zh-CN" sz="2800" dirty="0"/>
              <a:t>3</a:t>
            </a:r>
            <a:r>
              <a:rPr lang="zh-CN" altLang="en-US" sz="2800" dirty="0"/>
              <a:t>、给文件加上可执行属性：</a:t>
            </a:r>
            <a:r>
              <a:rPr lang="en-US" altLang="zh-CN" sz="2800" dirty="0" err="1"/>
              <a:t>chmod</a:t>
            </a:r>
            <a:r>
              <a:rPr lang="en-US" altLang="zh-CN" sz="2800" dirty="0"/>
              <a:t> +x ******.bin</a:t>
            </a:r>
            <a:r>
              <a:rPr lang="zh-CN" altLang="en-US" sz="2800" dirty="0"/>
              <a:t>（中间是字母</a:t>
            </a:r>
            <a:r>
              <a:rPr lang="en-US" altLang="zh-CN" sz="2800" dirty="0"/>
              <a:t>x</a:t>
            </a:r>
            <a:r>
              <a:rPr lang="zh-CN" altLang="en-US" sz="2800" dirty="0"/>
              <a:t>，小写）</a:t>
            </a:r>
            <a:br>
              <a:rPr lang="zh-CN" altLang="en-US" sz="2800" dirty="0"/>
            </a:br>
            <a:r>
              <a:rPr lang="en-US" altLang="zh-CN" sz="2800" dirty="0"/>
              <a:t>3</a:t>
            </a:r>
            <a:r>
              <a:rPr lang="zh-CN" altLang="en-US" sz="2800" dirty="0"/>
              <a:t>、执行命令：</a:t>
            </a:r>
            <a:r>
              <a:rPr lang="en-US" altLang="zh-CN" sz="2800" dirty="0"/>
              <a:t>./**.bin (</a:t>
            </a:r>
            <a:r>
              <a:rPr lang="en-US" altLang="zh-CN" sz="2800" dirty="0" err="1"/>
              <a:t>realplayer</a:t>
            </a:r>
            <a:r>
              <a:rPr lang="en-US" altLang="zh-CN" sz="2800" dirty="0"/>
              <a:t> for Linux</a:t>
            </a:r>
            <a:r>
              <a:rPr lang="zh-CN" altLang="en-US" sz="2800" dirty="0"/>
              <a:t>就是这样的安装包</a:t>
            </a:r>
            <a:r>
              <a:rPr lang="en-US" altLang="zh-CN" sz="2800" dirty="0"/>
              <a:t>)</a:t>
            </a:r>
          </a:p>
          <a:p>
            <a:pPr>
              <a:lnSpc>
                <a:spcPct val="150000"/>
              </a:lnSpc>
            </a:pPr>
            <a:r>
              <a:rPr lang="zh-CN" altLang="en-US" sz="2800" dirty="0"/>
              <a:t>卸载：把安装时中选择的安装目录删除就</a:t>
            </a:r>
            <a:r>
              <a:rPr lang="en-US" altLang="zh-CN" sz="2800" dirty="0"/>
              <a:t>OK</a:t>
            </a:r>
            <a:endParaRPr lang="zh-CN" altLang="en-US" sz="2800" dirty="0"/>
          </a:p>
        </p:txBody>
      </p:sp>
      <p:sp>
        <p:nvSpPr>
          <p:cNvPr id="3" name="标题 2"/>
          <p:cNvSpPr>
            <a:spLocks noGrp="1"/>
          </p:cNvSpPr>
          <p:nvPr>
            <p:ph type="title" idx="10"/>
          </p:nvPr>
        </p:nvSpPr>
        <p:spPr>
          <a:xfrm>
            <a:off x="609600" y="274637"/>
            <a:ext cx="8001000" cy="914400"/>
          </a:xfrm>
        </p:spPr>
        <p:txBody>
          <a:bodyPr>
            <a:normAutofit fontScale="90000"/>
          </a:bodyPr>
          <a:lstStyle/>
          <a:p>
            <a:r>
              <a:rPr lang="zh-CN" altLang="en-US" b="1" dirty="0">
                <a:solidFill>
                  <a:schemeClr val="bg1"/>
                </a:solidFill>
              </a:rPr>
              <a:t>以</a:t>
            </a:r>
            <a:r>
              <a:rPr lang="en-US" altLang="zh-CN" b="1" dirty="0">
                <a:solidFill>
                  <a:schemeClr val="bg1"/>
                </a:solidFill>
              </a:rPr>
              <a:t>bin</a:t>
            </a:r>
            <a:r>
              <a:rPr lang="zh-CN" altLang="en-US" b="1" dirty="0">
                <a:solidFill>
                  <a:schemeClr val="bg1"/>
                </a:solidFill>
              </a:rPr>
              <a:t>结尾的安装包</a:t>
            </a:r>
            <a:br>
              <a:rPr lang="zh-CN" altLang="en-US" b="1" dirty="0">
                <a:solidFill>
                  <a:schemeClr val="bg1"/>
                </a:solidFill>
              </a:rPr>
            </a:br>
            <a:endParaRPr lang="zh-CN" altLang="en-US" dirty="0">
              <a:solidFill>
                <a:schemeClr val="bg1"/>
              </a:solidFill>
            </a:endParaRPr>
          </a:p>
        </p:txBody>
      </p:sp>
    </p:spTree>
    <p:extLst>
      <p:ext uri="{BB962C8B-B14F-4D97-AF65-F5344CB8AC3E}">
        <p14:creationId xmlns:p14="http://schemas.microsoft.com/office/powerpoint/2010/main" val="214621773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pPr>
              <a:lnSpc>
                <a:spcPct val="150000"/>
              </a:lnSpc>
            </a:pPr>
            <a:r>
              <a:rPr lang="en-US" altLang="zh-CN" dirty="0"/>
              <a:t>yum</a:t>
            </a:r>
            <a:r>
              <a:rPr lang="zh-CN" altLang="en-US" dirty="0"/>
              <a:t>是安装包的一个软件，在</a:t>
            </a:r>
            <a:r>
              <a:rPr lang="en-US" altLang="zh-CN" dirty="0" err="1"/>
              <a:t>CentOS</a:t>
            </a:r>
            <a:r>
              <a:rPr lang="zh-CN" altLang="en-US" dirty="0"/>
              <a:t>中是软件包的管理器，</a:t>
            </a:r>
            <a:r>
              <a:rPr lang="en-US" altLang="zh-CN" dirty="0"/>
              <a:t>yum</a:t>
            </a:r>
            <a:r>
              <a:rPr lang="zh-CN" altLang="en-US" dirty="0"/>
              <a:t>也对依赖关系进行管理，但是必须要在联网的情况下完成。</a:t>
            </a:r>
            <a:endParaRPr lang="en-US" altLang="zh-CN" dirty="0"/>
          </a:p>
          <a:p>
            <a:endParaRPr lang="en-US" altLang="zh-CN" dirty="0"/>
          </a:p>
          <a:p>
            <a:r>
              <a:rPr lang="en-US" altLang="zh-CN" dirty="0" err="1"/>
              <a:t>sudo</a:t>
            </a:r>
            <a:r>
              <a:rPr lang="en-US" altLang="zh-CN" dirty="0"/>
              <a:t>  yum search   </a:t>
            </a:r>
            <a:r>
              <a:rPr lang="en-US" altLang="zh-CN" dirty="0" err="1"/>
              <a:t>package_name</a:t>
            </a:r>
            <a:endParaRPr lang="en-US" altLang="zh-CN" dirty="0"/>
          </a:p>
          <a:p>
            <a:r>
              <a:rPr lang="en-US" altLang="zh-CN" dirty="0" err="1"/>
              <a:t>sudo</a:t>
            </a:r>
            <a:r>
              <a:rPr lang="en-US" altLang="zh-CN" dirty="0"/>
              <a:t> yum install  </a:t>
            </a:r>
            <a:r>
              <a:rPr lang="en-US" altLang="zh-CN" dirty="0" err="1"/>
              <a:t>package_name</a:t>
            </a:r>
            <a:endParaRPr lang="en-US" altLang="zh-CN" dirty="0"/>
          </a:p>
          <a:p>
            <a:endParaRPr lang="zh-CN" altLang="en-US" dirty="0"/>
          </a:p>
        </p:txBody>
      </p:sp>
      <p:sp>
        <p:nvSpPr>
          <p:cNvPr id="3" name="标题 2"/>
          <p:cNvSpPr>
            <a:spLocks noGrp="1"/>
          </p:cNvSpPr>
          <p:nvPr>
            <p:ph type="title" idx="10"/>
          </p:nvPr>
        </p:nvSpPr>
        <p:spPr>
          <a:xfrm>
            <a:off x="571500" y="152486"/>
            <a:ext cx="8001000" cy="914400"/>
          </a:xfrm>
        </p:spPr>
        <p:txBody>
          <a:bodyPr/>
          <a:lstStyle/>
          <a:p>
            <a:r>
              <a:rPr lang="en-US" altLang="zh-CN" dirty="0">
                <a:solidFill>
                  <a:schemeClr val="bg1"/>
                </a:solidFill>
              </a:rPr>
              <a:t>Yum</a:t>
            </a:r>
            <a:r>
              <a:rPr lang="zh-CN" altLang="en-US" dirty="0">
                <a:solidFill>
                  <a:schemeClr val="bg1"/>
                </a:solidFill>
              </a:rPr>
              <a:t>安装</a:t>
            </a:r>
          </a:p>
        </p:txBody>
      </p:sp>
    </p:spTree>
    <p:extLst>
      <p:ext uri="{BB962C8B-B14F-4D97-AF65-F5344CB8AC3E}">
        <p14:creationId xmlns:p14="http://schemas.microsoft.com/office/powerpoint/2010/main" val="190011924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endParaRPr lang="zh-CN" altLang="en-US" dirty="0"/>
          </a:p>
        </p:txBody>
      </p:sp>
      <p:sp>
        <p:nvSpPr>
          <p:cNvPr id="3" name="标题 2"/>
          <p:cNvSpPr>
            <a:spLocks noGrp="1"/>
          </p:cNvSpPr>
          <p:nvPr>
            <p:ph type="title" idx="10"/>
          </p:nvPr>
        </p:nvSpPr>
        <p:spPr/>
        <p:txBody>
          <a:bodyPr/>
          <a:lstStyle/>
          <a:p>
            <a:endParaRPr lang="zh-CN" altLang="en-US"/>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1638"/>
            <a:ext cx="9144000" cy="32073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45817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2.1 </a:t>
            </a:r>
            <a:r>
              <a:rPr lang="zh-CN" altLang="en-US" dirty="0">
                <a:solidFill>
                  <a:schemeClr val="bg1"/>
                </a:solidFill>
              </a:rPr>
              <a:t>认识操作系统</a:t>
            </a:r>
          </a:p>
        </p:txBody>
      </p:sp>
      <p:sp>
        <p:nvSpPr>
          <p:cNvPr id="5" name="内容占位符 2"/>
          <p:cNvSpPr>
            <a:spLocks noGrp="1"/>
          </p:cNvSpPr>
          <p:nvPr>
            <p:ph idx="1"/>
          </p:nvPr>
        </p:nvSpPr>
        <p:spPr>
          <a:xfrm>
            <a:off x="228714" y="1143060"/>
            <a:ext cx="8807336" cy="5562454"/>
          </a:xfrm>
        </p:spPr>
        <p:txBody>
          <a:bodyPr/>
          <a:lstStyle/>
          <a:p>
            <a:pPr eaLnBrk="1" hangingPunct="1">
              <a:lnSpc>
                <a:spcPct val="114000"/>
              </a:lnSpc>
              <a:spcBef>
                <a:spcPts val="600"/>
              </a:spcBef>
              <a:buFont typeface="Wingdings" panose="05000000000000000000" pitchFamily="2" charset="2"/>
              <a:buChar char="Ø"/>
              <a:defRPr/>
            </a:pPr>
            <a:r>
              <a:rPr lang="zh-CN" altLang="en-US" sz="2800" b="1" dirty="0">
                <a:solidFill>
                  <a:srgbClr val="FF0000"/>
                </a:solidFill>
                <a:ea typeface="楷体_GB2312" pitchFamily="49" charset="-122"/>
              </a:rPr>
              <a:t>从程序开发者的角度</a:t>
            </a:r>
            <a:endParaRPr lang="en-US" altLang="zh-CN" sz="2800" b="1" dirty="0">
              <a:solidFill>
                <a:srgbClr val="FF0000"/>
              </a:solidFill>
              <a:ea typeface="楷体_GB2312" pitchFamily="49" charset="-122"/>
            </a:endParaRPr>
          </a:p>
          <a:p>
            <a:pPr lvl="1" eaLnBrk="1" hangingPunct="1">
              <a:lnSpc>
                <a:spcPct val="114000"/>
              </a:lnSpc>
              <a:spcBef>
                <a:spcPts val="1800"/>
              </a:spcBef>
              <a:buFont typeface="Arial" panose="020B0604020202020204" pitchFamily="34" charset="0"/>
              <a:buChar char="•"/>
              <a:defRPr/>
            </a:pPr>
            <a:r>
              <a:rPr lang="zh-CN" altLang="en-US" sz="2400" b="1" dirty="0">
                <a:ea typeface="楷体_GB2312" pitchFamily="49" charset="-122"/>
              </a:rPr>
              <a:t>拷贝命令的</a:t>
            </a:r>
            <a:r>
              <a:rPr lang="en-US" altLang="zh-CN" sz="2400" b="1" dirty="0">
                <a:ea typeface="楷体_GB2312" pitchFamily="49" charset="-122"/>
              </a:rPr>
              <a:t>C</a:t>
            </a:r>
            <a:r>
              <a:rPr lang="zh-CN" altLang="en-US" sz="2400" b="1" dirty="0">
                <a:ea typeface="楷体_GB2312" pitchFamily="49" charset="-122"/>
              </a:rPr>
              <a:t>语言代码段：</a:t>
            </a:r>
            <a:endParaRPr lang="en-US" altLang="zh-CN" sz="2400" b="1" dirty="0">
              <a:ea typeface="楷体_GB2312" pitchFamily="49" charset="-122"/>
            </a:endParaRPr>
          </a:p>
          <a:p>
            <a:pPr marL="457200" lvl="1" indent="0" eaLnBrk="1" hangingPunct="1">
              <a:lnSpc>
                <a:spcPct val="114000"/>
              </a:lnSpc>
              <a:spcBef>
                <a:spcPts val="600"/>
              </a:spcBef>
              <a:buNone/>
              <a:defRPr/>
            </a:pPr>
            <a:endParaRPr lang="en-US" altLang="zh-CN" sz="2400" b="1" dirty="0">
              <a:ea typeface="楷体_GB2312" pitchFamily="49" charset="-122"/>
            </a:endParaRPr>
          </a:p>
        </p:txBody>
      </p:sp>
      <p:sp>
        <p:nvSpPr>
          <p:cNvPr id="2" name="矩形 1"/>
          <p:cNvSpPr/>
          <p:nvPr/>
        </p:nvSpPr>
        <p:spPr>
          <a:xfrm>
            <a:off x="4652421" y="948690"/>
            <a:ext cx="4572000" cy="5909310"/>
          </a:xfrm>
          <a:prstGeom prst="rect">
            <a:avLst/>
          </a:prstGeom>
        </p:spPr>
        <p:txBody>
          <a:bodyPr>
            <a:spAutoFit/>
          </a:bodyPr>
          <a:lstStyle/>
          <a:p>
            <a:pPr>
              <a:lnSpc>
                <a:spcPct val="150000"/>
              </a:lnSpc>
            </a:pPr>
            <a:r>
              <a:rPr lang="en-GB" altLang="zh-CN" dirty="0"/>
              <a:t>#include &lt;</a:t>
            </a:r>
            <a:r>
              <a:rPr lang="en-GB" altLang="zh-CN" dirty="0" err="1"/>
              <a:t>stdio.h</a:t>
            </a:r>
            <a:r>
              <a:rPr lang="en-GB" altLang="zh-CN" dirty="0"/>
              <a:t>&gt;</a:t>
            </a:r>
          </a:p>
          <a:p>
            <a:pPr>
              <a:lnSpc>
                <a:spcPct val="150000"/>
              </a:lnSpc>
            </a:pPr>
            <a:r>
              <a:rPr lang="en-GB" altLang="zh-CN" dirty="0" err="1"/>
              <a:t>int</a:t>
            </a:r>
            <a:r>
              <a:rPr lang="en-GB" altLang="zh-CN" dirty="0"/>
              <a:t> main()</a:t>
            </a:r>
          </a:p>
          <a:p>
            <a:pPr>
              <a:lnSpc>
                <a:spcPct val="150000"/>
              </a:lnSpc>
            </a:pPr>
            <a:r>
              <a:rPr lang="en-GB" altLang="zh-CN" dirty="0"/>
              <a:t>{</a:t>
            </a:r>
          </a:p>
          <a:p>
            <a:pPr>
              <a:lnSpc>
                <a:spcPct val="150000"/>
              </a:lnSpc>
            </a:pPr>
            <a:r>
              <a:rPr lang="en-GB" altLang="zh-CN" dirty="0"/>
              <a:t>FILE *fin,*</a:t>
            </a:r>
            <a:r>
              <a:rPr lang="en-GB" altLang="zh-CN" dirty="0" err="1"/>
              <a:t>fout</a:t>
            </a:r>
            <a:r>
              <a:rPr lang="en-GB" altLang="zh-CN" dirty="0"/>
              <a:t>;</a:t>
            </a:r>
          </a:p>
          <a:p>
            <a:pPr>
              <a:lnSpc>
                <a:spcPct val="150000"/>
              </a:lnSpc>
            </a:pPr>
            <a:r>
              <a:rPr lang="en-GB" altLang="zh-CN" dirty="0"/>
              <a:t>char filename1[80],filename2[80],</a:t>
            </a:r>
            <a:r>
              <a:rPr lang="en-GB" altLang="zh-CN" dirty="0" err="1"/>
              <a:t>ch</a:t>
            </a:r>
            <a:r>
              <a:rPr lang="en-GB" altLang="zh-CN" dirty="0"/>
              <a:t>;</a:t>
            </a:r>
          </a:p>
          <a:p>
            <a:pPr>
              <a:lnSpc>
                <a:spcPct val="150000"/>
              </a:lnSpc>
            </a:pPr>
            <a:r>
              <a:rPr lang="en-GB" altLang="zh-CN" dirty="0" err="1"/>
              <a:t>scanf</a:t>
            </a:r>
            <a:r>
              <a:rPr lang="en-GB" altLang="zh-CN" dirty="0"/>
              <a:t>("%s%s",filename1,filename2);</a:t>
            </a:r>
          </a:p>
          <a:p>
            <a:pPr>
              <a:lnSpc>
                <a:spcPct val="150000"/>
              </a:lnSpc>
            </a:pPr>
            <a:r>
              <a:rPr lang="en-GB" altLang="zh-CN" dirty="0"/>
              <a:t>fin=</a:t>
            </a:r>
            <a:r>
              <a:rPr lang="en-GB" altLang="zh-CN" dirty="0" err="1"/>
              <a:t>fopen</a:t>
            </a:r>
            <a:r>
              <a:rPr lang="en-GB" altLang="zh-CN" dirty="0"/>
              <a:t>(filename1,"r");</a:t>
            </a:r>
          </a:p>
          <a:p>
            <a:pPr>
              <a:lnSpc>
                <a:spcPct val="150000"/>
              </a:lnSpc>
            </a:pPr>
            <a:r>
              <a:rPr lang="en-GB" altLang="zh-CN" dirty="0" err="1"/>
              <a:t>fout</a:t>
            </a:r>
            <a:r>
              <a:rPr lang="en-GB" altLang="zh-CN" dirty="0"/>
              <a:t>=</a:t>
            </a:r>
            <a:r>
              <a:rPr lang="en-GB" altLang="zh-CN" dirty="0" err="1"/>
              <a:t>fopen</a:t>
            </a:r>
            <a:r>
              <a:rPr lang="en-GB" altLang="zh-CN" dirty="0"/>
              <a:t>(filename2,"w");</a:t>
            </a:r>
          </a:p>
          <a:p>
            <a:pPr>
              <a:lnSpc>
                <a:spcPct val="150000"/>
              </a:lnSpc>
            </a:pPr>
            <a:r>
              <a:rPr lang="en-GB" altLang="zh-CN" dirty="0"/>
              <a:t>while (</a:t>
            </a:r>
            <a:r>
              <a:rPr lang="en-GB" altLang="zh-CN" dirty="0" err="1"/>
              <a:t>fscanf</a:t>
            </a:r>
            <a:r>
              <a:rPr lang="en-GB" altLang="zh-CN" dirty="0"/>
              <a:t>(fin,"%c",&amp;</a:t>
            </a:r>
            <a:r>
              <a:rPr lang="en-GB" altLang="zh-CN" dirty="0" err="1"/>
              <a:t>ch</a:t>
            </a:r>
            <a:r>
              <a:rPr lang="en-GB" altLang="zh-CN" dirty="0"/>
              <a:t>)!=EOF)</a:t>
            </a:r>
          </a:p>
          <a:p>
            <a:pPr>
              <a:lnSpc>
                <a:spcPct val="150000"/>
              </a:lnSpc>
            </a:pPr>
            <a:r>
              <a:rPr lang="en-GB" altLang="zh-CN" dirty="0" err="1"/>
              <a:t>fprintf</a:t>
            </a:r>
            <a:r>
              <a:rPr lang="en-GB" altLang="zh-CN" dirty="0"/>
              <a:t>(</a:t>
            </a:r>
            <a:r>
              <a:rPr lang="en-GB" altLang="zh-CN" dirty="0" err="1"/>
              <a:t>fout</a:t>
            </a:r>
            <a:r>
              <a:rPr lang="en-GB" altLang="zh-CN" dirty="0"/>
              <a:t>,"%c",</a:t>
            </a:r>
            <a:r>
              <a:rPr lang="en-GB" altLang="zh-CN" dirty="0" err="1"/>
              <a:t>ch</a:t>
            </a:r>
            <a:r>
              <a:rPr lang="en-GB" altLang="zh-CN" dirty="0"/>
              <a:t>);</a:t>
            </a:r>
          </a:p>
          <a:p>
            <a:pPr>
              <a:lnSpc>
                <a:spcPct val="150000"/>
              </a:lnSpc>
            </a:pPr>
            <a:r>
              <a:rPr lang="en-GB" altLang="zh-CN" dirty="0" err="1"/>
              <a:t>fclose</a:t>
            </a:r>
            <a:r>
              <a:rPr lang="en-GB" altLang="zh-CN" dirty="0"/>
              <a:t>(fin);</a:t>
            </a:r>
          </a:p>
          <a:p>
            <a:pPr>
              <a:lnSpc>
                <a:spcPct val="150000"/>
              </a:lnSpc>
            </a:pPr>
            <a:r>
              <a:rPr lang="en-GB" altLang="zh-CN" dirty="0" err="1"/>
              <a:t>fclose</a:t>
            </a:r>
            <a:r>
              <a:rPr lang="en-GB" altLang="zh-CN" dirty="0"/>
              <a:t>(</a:t>
            </a:r>
            <a:r>
              <a:rPr lang="en-GB" altLang="zh-CN" dirty="0" err="1"/>
              <a:t>fout</a:t>
            </a:r>
            <a:r>
              <a:rPr lang="en-GB" altLang="zh-CN" dirty="0"/>
              <a:t>);</a:t>
            </a:r>
          </a:p>
          <a:p>
            <a:pPr>
              <a:lnSpc>
                <a:spcPct val="150000"/>
              </a:lnSpc>
            </a:pPr>
            <a:r>
              <a:rPr lang="en-GB" altLang="zh-CN" dirty="0"/>
              <a:t>return 0;</a:t>
            </a:r>
          </a:p>
          <a:p>
            <a:pPr>
              <a:lnSpc>
                <a:spcPct val="150000"/>
              </a:lnSpc>
            </a:pPr>
            <a:r>
              <a:rPr lang="en-GB" altLang="zh-CN" dirty="0"/>
              <a:t>}</a:t>
            </a:r>
            <a:endParaRPr lang="zh-CN" altLang="en-US" dirty="0"/>
          </a:p>
        </p:txBody>
      </p:sp>
    </p:spTree>
    <p:extLst>
      <p:ext uri="{BB962C8B-B14F-4D97-AF65-F5344CB8AC3E}">
        <p14:creationId xmlns:p14="http://schemas.microsoft.com/office/powerpoint/2010/main" val="71552461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a:xfrm>
            <a:off x="381110" y="1143060"/>
            <a:ext cx="8153400" cy="4754563"/>
          </a:xfrm>
        </p:spPr>
        <p:txBody>
          <a:bodyPr>
            <a:normAutofit lnSpcReduction="10000"/>
          </a:bodyPr>
          <a:lstStyle/>
          <a:p>
            <a:r>
              <a:rPr lang="en-US" altLang="zh-CN" dirty="0"/>
              <a:t>apt-get</a:t>
            </a:r>
            <a:r>
              <a:rPr lang="zh-CN" altLang="en-US" dirty="0"/>
              <a:t>是</a:t>
            </a:r>
            <a:r>
              <a:rPr lang="en-US" altLang="zh-CN" dirty="0" err="1"/>
              <a:t>debian</a:t>
            </a:r>
            <a:r>
              <a:rPr lang="zh-CN" altLang="en-US" dirty="0"/>
              <a:t>，</a:t>
            </a:r>
            <a:r>
              <a:rPr lang="en-US" altLang="zh-CN" dirty="0" err="1"/>
              <a:t>ubuntu</a:t>
            </a:r>
            <a:r>
              <a:rPr lang="zh-CN" altLang="en-US" dirty="0"/>
              <a:t>发行版的包管理工具，类似于</a:t>
            </a:r>
            <a:r>
              <a:rPr lang="en-US" altLang="zh-CN" dirty="0"/>
              <a:t>red hat</a:t>
            </a:r>
            <a:r>
              <a:rPr lang="zh-CN" altLang="en-US" dirty="0"/>
              <a:t>中的</a:t>
            </a:r>
            <a:r>
              <a:rPr lang="en-US" altLang="zh-CN" dirty="0"/>
              <a:t>yum</a:t>
            </a:r>
          </a:p>
          <a:p>
            <a:pPr>
              <a:lnSpc>
                <a:spcPct val="150000"/>
              </a:lnSpc>
            </a:pPr>
            <a:r>
              <a:rPr lang="en-US" altLang="zh-CN" sz="2400" dirty="0"/>
              <a:t>apt-get</a:t>
            </a:r>
            <a:r>
              <a:rPr lang="zh-CN" altLang="en-US" sz="2400" dirty="0"/>
              <a:t>命令一般需要</a:t>
            </a:r>
            <a:r>
              <a:rPr lang="en-US" altLang="zh-CN" sz="2400" dirty="0"/>
              <a:t>root</a:t>
            </a:r>
            <a:r>
              <a:rPr lang="zh-CN" altLang="en-US" sz="2400" dirty="0"/>
              <a:t>权限执行，所以一般跟着</a:t>
            </a:r>
            <a:r>
              <a:rPr lang="en-US" altLang="zh-CN" sz="2400" dirty="0" err="1"/>
              <a:t>sudo</a:t>
            </a:r>
            <a:r>
              <a:rPr lang="zh-CN" altLang="en-US" sz="2400" dirty="0"/>
              <a:t>命令例</a:t>
            </a:r>
            <a:r>
              <a:rPr lang="en-US" altLang="zh-CN" sz="2400" dirty="0" err="1"/>
              <a:t>sudo</a:t>
            </a:r>
            <a:r>
              <a:rPr lang="en-US" altLang="zh-CN" sz="2400" dirty="0"/>
              <a:t> apt-get </a:t>
            </a:r>
            <a:r>
              <a:rPr lang="en-US" altLang="zh-CN" sz="2400" dirty="0" err="1"/>
              <a:t>xxxx</a:t>
            </a:r>
            <a:endParaRPr lang="en-US" altLang="zh-CN" sz="2400" dirty="0"/>
          </a:p>
          <a:p>
            <a:pPr>
              <a:lnSpc>
                <a:spcPct val="150000"/>
              </a:lnSpc>
            </a:pPr>
            <a:r>
              <a:rPr lang="en-US" altLang="zh-CN" sz="2400" dirty="0"/>
              <a:t>apt-get install </a:t>
            </a:r>
            <a:r>
              <a:rPr lang="en-US" altLang="zh-CN" sz="2400" dirty="0" err="1"/>
              <a:t>packagename</a:t>
            </a:r>
            <a:r>
              <a:rPr lang="en-US" altLang="zh-CN" sz="2400" dirty="0"/>
              <a:t>——</a:t>
            </a:r>
            <a:r>
              <a:rPr lang="zh-CN" altLang="en-US" sz="2400" dirty="0"/>
              <a:t>安装一个新软件包</a:t>
            </a:r>
          </a:p>
          <a:p>
            <a:pPr>
              <a:lnSpc>
                <a:spcPct val="150000"/>
              </a:lnSpc>
            </a:pPr>
            <a:r>
              <a:rPr lang="en-US" altLang="zh-CN" sz="2400" dirty="0"/>
              <a:t>apt-get remove </a:t>
            </a:r>
            <a:r>
              <a:rPr lang="en-US" altLang="zh-CN" sz="2400" dirty="0" err="1"/>
              <a:t>packagename</a:t>
            </a:r>
            <a:r>
              <a:rPr lang="en-US" altLang="zh-CN" sz="2400" dirty="0"/>
              <a:t>——</a:t>
            </a:r>
            <a:r>
              <a:rPr lang="zh-CN" altLang="en-US" sz="2400" dirty="0"/>
              <a:t>卸载一个已安装的软件包（保留配置文件）</a:t>
            </a:r>
          </a:p>
          <a:p>
            <a:pPr>
              <a:lnSpc>
                <a:spcPct val="150000"/>
              </a:lnSpc>
            </a:pPr>
            <a:r>
              <a:rPr lang="en-US" altLang="zh-CN" sz="2400" dirty="0"/>
              <a:t>apt-get --purge remove </a:t>
            </a:r>
            <a:r>
              <a:rPr lang="en-US" altLang="zh-CN" sz="2400" dirty="0" err="1"/>
              <a:t>packagename</a:t>
            </a:r>
            <a:r>
              <a:rPr lang="en-US" altLang="zh-CN" sz="2400" dirty="0"/>
              <a:t>——</a:t>
            </a:r>
            <a:r>
              <a:rPr lang="zh-CN" altLang="en-US" sz="2400" dirty="0"/>
              <a:t>卸载一个已安装的软件包（删除配置文件）</a:t>
            </a:r>
          </a:p>
        </p:txBody>
      </p:sp>
      <p:sp>
        <p:nvSpPr>
          <p:cNvPr id="3" name="标题 2"/>
          <p:cNvSpPr>
            <a:spLocks noGrp="1"/>
          </p:cNvSpPr>
          <p:nvPr>
            <p:ph type="title" idx="10"/>
          </p:nvPr>
        </p:nvSpPr>
        <p:spPr>
          <a:xfrm>
            <a:off x="381110" y="45977"/>
            <a:ext cx="8001000" cy="914400"/>
          </a:xfrm>
        </p:spPr>
        <p:txBody>
          <a:bodyPr/>
          <a:lstStyle/>
          <a:p>
            <a:r>
              <a:rPr lang="en-US" altLang="zh-CN" dirty="0">
                <a:solidFill>
                  <a:schemeClr val="bg1"/>
                </a:solidFill>
              </a:rPr>
              <a:t>apt-get</a:t>
            </a:r>
            <a:endParaRPr lang="zh-CN" altLang="en-US" dirty="0">
              <a:solidFill>
                <a:schemeClr val="bg1"/>
              </a:solidFill>
            </a:endParaRPr>
          </a:p>
        </p:txBody>
      </p:sp>
    </p:spTree>
    <p:extLst>
      <p:ext uri="{BB962C8B-B14F-4D97-AF65-F5344CB8AC3E}">
        <p14:creationId xmlns:p14="http://schemas.microsoft.com/office/powerpoint/2010/main" val="280288111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r>
              <a:rPr lang="en-US" altLang="zh-CN" dirty="0"/>
              <a:t>pip </a:t>
            </a:r>
            <a:r>
              <a:rPr lang="zh-CN" altLang="en-US" dirty="0"/>
              <a:t>是一个安装和管理 </a:t>
            </a:r>
            <a:r>
              <a:rPr lang="en-US" altLang="zh-CN" dirty="0">
                <a:solidFill>
                  <a:srgbClr val="FF0000"/>
                </a:solidFill>
              </a:rPr>
              <a:t>Python</a:t>
            </a:r>
            <a:r>
              <a:rPr lang="en-US" altLang="zh-CN" dirty="0"/>
              <a:t> </a:t>
            </a:r>
            <a:r>
              <a:rPr lang="zh-CN" altLang="en-US" dirty="0"/>
              <a:t>包的工具</a:t>
            </a:r>
            <a:endParaRPr lang="en-US" altLang="zh-CN" dirty="0"/>
          </a:p>
          <a:p>
            <a:endParaRPr lang="en-US" altLang="zh-CN" sz="2400" dirty="0"/>
          </a:p>
          <a:p>
            <a:r>
              <a:rPr lang="zh-CN" altLang="en-US" sz="2400" dirty="0"/>
              <a:t>安装</a:t>
            </a:r>
            <a:r>
              <a:rPr lang="en-US" altLang="zh-CN" sz="2400" dirty="0"/>
              <a:t>pip</a:t>
            </a:r>
          </a:p>
          <a:p>
            <a:r>
              <a:rPr lang="zh-CN" altLang="en-US" sz="2400" dirty="0"/>
              <a:t>安装和升级之前，先下载</a:t>
            </a:r>
            <a:r>
              <a:rPr lang="en-US" altLang="zh-CN" sz="2400" dirty="0"/>
              <a:t>get-pip.py</a:t>
            </a:r>
          </a:p>
          <a:p>
            <a:endParaRPr lang="en-US" altLang="zh-CN" sz="2400" dirty="0"/>
          </a:p>
          <a:p>
            <a:r>
              <a:rPr lang="zh-CN" altLang="en-US" sz="2400" dirty="0"/>
              <a:t>然后使用下面的命令：</a:t>
            </a:r>
          </a:p>
          <a:p>
            <a:r>
              <a:rPr lang="en-US" altLang="zh-CN" sz="2400" dirty="0"/>
              <a:t>python get-pip.py</a:t>
            </a:r>
          </a:p>
          <a:p>
            <a:r>
              <a:rPr lang="zh-CN" altLang="en-US" sz="2400" dirty="0"/>
              <a:t>通常，</a:t>
            </a:r>
            <a:r>
              <a:rPr lang="en-US" altLang="zh-CN" sz="2400" dirty="0" err="1"/>
              <a:t>linux</a:t>
            </a:r>
            <a:r>
              <a:rPr lang="zh-CN" altLang="en-US" sz="2400" dirty="0"/>
              <a:t>或</a:t>
            </a:r>
            <a:r>
              <a:rPr lang="en-US" altLang="zh-CN" sz="2400" dirty="0" err="1"/>
              <a:t>osX</a:t>
            </a:r>
            <a:r>
              <a:rPr lang="zh-CN" altLang="en-US" sz="2400" dirty="0"/>
              <a:t>下，需要权限，使用下面的命令，输入密码后即可。</a:t>
            </a:r>
          </a:p>
          <a:p>
            <a:endParaRPr lang="zh-CN" altLang="en-US" sz="2400" dirty="0"/>
          </a:p>
          <a:p>
            <a:r>
              <a:rPr lang="en-US" altLang="zh-CN" sz="2400" dirty="0" err="1"/>
              <a:t>sudo</a:t>
            </a:r>
            <a:r>
              <a:rPr lang="en-US" altLang="zh-CN" sz="2400" dirty="0"/>
              <a:t> python get-pip.py</a:t>
            </a:r>
            <a:endParaRPr lang="zh-CN" altLang="en-US" sz="2400" dirty="0"/>
          </a:p>
        </p:txBody>
      </p:sp>
      <p:sp>
        <p:nvSpPr>
          <p:cNvPr id="3" name="标题 2"/>
          <p:cNvSpPr>
            <a:spLocks noGrp="1"/>
          </p:cNvSpPr>
          <p:nvPr>
            <p:ph type="title" idx="10"/>
          </p:nvPr>
        </p:nvSpPr>
        <p:spPr>
          <a:xfrm>
            <a:off x="457200" y="76288"/>
            <a:ext cx="8001000" cy="914400"/>
          </a:xfrm>
        </p:spPr>
        <p:txBody>
          <a:bodyPr/>
          <a:lstStyle/>
          <a:p>
            <a:r>
              <a:rPr lang="en-US" altLang="zh-CN" dirty="0">
                <a:solidFill>
                  <a:schemeClr val="bg1"/>
                </a:solidFill>
              </a:rPr>
              <a:t>pip</a:t>
            </a:r>
            <a:endParaRPr lang="zh-CN" altLang="en-US" dirty="0">
              <a:solidFill>
                <a:schemeClr val="bg1"/>
              </a:solidFill>
            </a:endParaRPr>
          </a:p>
        </p:txBody>
      </p:sp>
    </p:spTree>
    <p:extLst>
      <p:ext uri="{BB962C8B-B14F-4D97-AF65-F5344CB8AC3E}">
        <p14:creationId xmlns:p14="http://schemas.microsoft.com/office/powerpoint/2010/main" val="148303768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pPr>
              <a:lnSpc>
                <a:spcPct val="150000"/>
              </a:lnSpc>
            </a:pPr>
            <a:r>
              <a:rPr lang="zh-CN" altLang="en-US" dirty="0"/>
              <a:t>升级</a:t>
            </a:r>
            <a:r>
              <a:rPr lang="en-US" altLang="zh-CN" dirty="0"/>
              <a:t>pip</a:t>
            </a:r>
          </a:p>
          <a:p>
            <a:pPr>
              <a:lnSpc>
                <a:spcPct val="150000"/>
              </a:lnSpc>
            </a:pPr>
            <a:r>
              <a:rPr lang="en-US" altLang="zh-CN" dirty="0"/>
              <a:t>Linux or OS X</a:t>
            </a:r>
            <a:r>
              <a:rPr lang="zh-CN" altLang="en-US" dirty="0"/>
              <a:t>系统，运行下面的命令</a:t>
            </a:r>
            <a:r>
              <a:rPr lang="en-US" altLang="zh-CN" dirty="0"/>
              <a:t>:</a:t>
            </a:r>
          </a:p>
          <a:p>
            <a:pPr>
              <a:lnSpc>
                <a:spcPct val="150000"/>
              </a:lnSpc>
            </a:pPr>
            <a:endParaRPr lang="en-US" altLang="zh-CN" dirty="0"/>
          </a:p>
          <a:p>
            <a:pPr>
              <a:lnSpc>
                <a:spcPct val="150000"/>
              </a:lnSpc>
            </a:pPr>
            <a:r>
              <a:rPr lang="en-US" altLang="zh-CN" dirty="0"/>
              <a:t>pip install -U pip</a:t>
            </a:r>
          </a:p>
          <a:p>
            <a:endParaRPr lang="zh-CN" altLang="en-US" dirty="0"/>
          </a:p>
        </p:txBody>
      </p:sp>
      <p:sp>
        <p:nvSpPr>
          <p:cNvPr id="3" name="标题 2"/>
          <p:cNvSpPr>
            <a:spLocks noGrp="1"/>
          </p:cNvSpPr>
          <p:nvPr>
            <p:ph type="title" idx="10"/>
          </p:nvPr>
        </p:nvSpPr>
        <p:spPr/>
        <p:txBody>
          <a:bodyPr/>
          <a:lstStyle/>
          <a:p>
            <a:endParaRPr lang="zh-CN" altLang="en-US"/>
          </a:p>
        </p:txBody>
      </p:sp>
    </p:spTree>
    <p:extLst>
      <p:ext uri="{BB962C8B-B14F-4D97-AF65-F5344CB8AC3E}">
        <p14:creationId xmlns:p14="http://schemas.microsoft.com/office/powerpoint/2010/main" val="136890380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p:txBody>
          <a:bodyPr/>
          <a:lstStyle/>
          <a:p>
            <a:pPr>
              <a:lnSpc>
                <a:spcPct val="150000"/>
              </a:lnSpc>
            </a:pPr>
            <a:r>
              <a:rPr lang="zh-CN" altLang="en-US" dirty="0"/>
              <a:t>使用</a:t>
            </a:r>
            <a:r>
              <a:rPr lang="en-US" altLang="zh-CN" dirty="0"/>
              <a:t>pip</a:t>
            </a:r>
            <a:r>
              <a:rPr lang="zh-CN" altLang="en-US" dirty="0"/>
              <a:t>进行</a:t>
            </a:r>
            <a:r>
              <a:rPr lang="en-US" altLang="zh-CN" dirty="0"/>
              <a:t>install</a:t>
            </a:r>
            <a:r>
              <a:rPr lang="zh-CN" altLang="en-US" dirty="0"/>
              <a:t>，</a:t>
            </a:r>
            <a:r>
              <a:rPr lang="en-US" altLang="zh-CN" dirty="0" err="1"/>
              <a:t>sudo</a:t>
            </a:r>
            <a:r>
              <a:rPr lang="en-US" altLang="zh-CN" dirty="0"/>
              <a:t> pip install xxx</a:t>
            </a:r>
          </a:p>
          <a:p>
            <a:pPr>
              <a:lnSpc>
                <a:spcPct val="150000"/>
              </a:lnSpc>
            </a:pPr>
            <a:r>
              <a:rPr lang="zh-CN" altLang="en-US" dirty="0"/>
              <a:t>使用</a:t>
            </a:r>
            <a:r>
              <a:rPr lang="en-US" altLang="zh-CN" dirty="0"/>
              <a:t>pip</a:t>
            </a:r>
            <a:r>
              <a:rPr lang="zh-CN" altLang="en-US" dirty="0"/>
              <a:t>进行</a:t>
            </a:r>
            <a:r>
              <a:rPr lang="en-US" altLang="zh-CN" dirty="0"/>
              <a:t>update</a:t>
            </a:r>
            <a:r>
              <a:rPr lang="zh-CN" altLang="en-US" dirty="0"/>
              <a:t>，</a:t>
            </a:r>
            <a:r>
              <a:rPr lang="en-US" altLang="zh-CN" dirty="0" err="1"/>
              <a:t>sudo</a:t>
            </a:r>
            <a:r>
              <a:rPr lang="en-US" altLang="zh-CN" dirty="0"/>
              <a:t> pip install --update xxx</a:t>
            </a:r>
          </a:p>
          <a:p>
            <a:pPr>
              <a:lnSpc>
                <a:spcPct val="150000"/>
              </a:lnSpc>
            </a:pPr>
            <a:r>
              <a:rPr lang="zh-CN" altLang="en-US" dirty="0"/>
              <a:t>使用</a:t>
            </a:r>
            <a:r>
              <a:rPr lang="en-US" altLang="zh-CN" dirty="0"/>
              <a:t>pip</a:t>
            </a:r>
            <a:r>
              <a:rPr lang="zh-CN" altLang="en-US" dirty="0"/>
              <a:t>设置超时时间，</a:t>
            </a:r>
            <a:r>
              <a:rPr lang="en-US" altLang="zh-CN" dirty="0" err="1"/>
              <a:t>sudo</a:t>
            </a:r>
            <a:r>
              <a:rPr lang="en-US" altLang="zh-CN" dirty="0"/>
              <a:t> pip --default-timeout=256 install --update xxx</a:t>
            </a:r>
          </a:p>
          <a:p>
            <a:pPr>
              <a:lnSpc>
                <a:spcPct val="150000"/>
              </a:lnSpc>
            </a:pPr>
            <a:r>
              <a:rPr lang="zh-CN" altLang="en-US" dirty="0"/>
              <a:t>使用</a:t>
            </a:r>
            <a:r>
              <a:rPr lang="en-US" altLang="zh-CN" dirty="0"/>
              <a:t>pip</a:t>
            </a:r>
            <a:r>
              <a:rPr lang="zh-CN" altLang="en-US" dirty="0"/>
              <a:t>安装指定版本的包 </a:t>
            </a:r>
            <a:r>
              <a:rPr lang="en-US" altLang="zh-CN" dirty="0" err="1"/>
              <a:t>sudo</a:t>
            </a:r>
            <a:r>
              <a:rPr lang="en-US" altLang="zh-CN" dirty="0"/>
              <a:t> pip install xxx==1.2.x</a:t>
            </a:r>
          </a:p>
          <a:p>
            <a:endParaRPr lang="zh-CN" altLang="en-US" b="1" dirty="0"/>
          </a:p>
        </p:txBody>
      </p:sp>
      <p:sp>
        <p:nvSpPr>
          <p:cNvPr id="3" name="标题 2"/>
          <p:cNvSpPr>
            <a:spLocks noGrp="1"/>
          </p:cNvSpPr>
          <p:nvPr>
            <p:ph type="title" idx="10"/>
          </p:nvPr>
        </p:nvSpPr>
        <p:spPr/>
        <p:txBody>
          <a:bodyPr/>
          <a:lstStyle/>
          <a:p>
            <a:endParaRPr lang="zh-CN" altLang="en-US"/>
          </a:p>
        </p:txBody>
      </p:sp>
    </p:spTree>
    <p:extLst>
      <p:ext uri="{BB962C8B-B14F-4D97-AF65-F5344CB8AC3E}">
        <p14:creationId xmlns:p14="http://schemas.microsoft.com/office/powerpoint/2010/main" val="318263200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a:xfrm>
            <a:off x="381110" y="1371600"/>
            <a:ext cx="8381780" cy="4754563"/>
          </a:xfrm>
        </p:spPr>
        <p:txBody>
          <a:bodyPr/>
          <a:lstStyle/>
          <a:p>
            <a:pPr latinLnBrk="1">
              <a:lnSpc>
                <a:spcPct val="150000"/>
              </a:lnSpc>
            </a:pPr>
            <a:r>
              <a:rPr lang="zh-CN" altLang="en-US" sz="2000" dirty="0"/>
              <a:t>有些软件安装后会自动在应用程序列表里加上快捷键，和</a:t>
            </a:r>
            <a:r>
              <a:rPr lang="en-US" altLang="zh-CN" sz="2000" dirty="0"/>
              <a:t>windows</a:t>
            </a:r>
            <a:r>
              <a:rPr lang="zh-CN" altLang="en-US" sz="2000" dirty="0"/>
              <a:t>一样。</a:t>
            </a:r>
          </a:p>
          <a:p>
            <a:pPr latinLnBrk="1">
              <a:lnSpc>
                <a:spcPct val="150000"/>
              </a:lnSpc>
            </a:pPr>
            <a:r>
              <a:rPr lang="zh-CN" altLang="en-US" sz="2000" dirty="0"/>
              <a:t>如果在应用程序列表里找不到的话，可以直接在 </a:t>
            </a:r>
            <a:r>
              <a:rPr lang="en-US" altLang="zh-CN" sz="2000" dirty="0"/>
              <a:t>/ </a:t>
            </a:r>
            <a:r>
              <a:rPr lang="zh-CN" altLang="en-US" sz="2000" dirty="0"/>
              <a:t>开始 </a:t>
            </a:r>
            <a:r>
              <a:rPr lang="en-US" altLang="zh-CN" sz="2000" dirty="0"/>
              <a:t>/ </a:t>
            </a:r>
            <a:r>
              <a:rPr lang="zh-CN" altLang="en-US" sz="2000" dirty="0"/>
              <a:t>运行命令里输入命令：启动命令一般就是软件名，如</a:t>
            </a:r>
            <a:r>
              <a:rPr lang="en-US" altLang="zh-CN" sz="2000" dirty="0" err="1"/>
              <a:t>firefox</a:t>
            </a:r>
            <a:r>
              <a:rPr lang="zh-CN" altLang="en-US" sz="2000" dirty="0"/>
              <a:t>，</a:t>
            </a:r>
            <a:r>
              <a:rPr lang="en-US" altLang="zh-CN" sz="2000" dirty="0" err="1"/>
              <a:t>realplay</a:t>
            </a:r>
            <a:r>
              <a:rPr lang="zh-CN" altLang="en-US" sz="2000" dirty="0"/>
              <a:t>，</a:t>
            </a:r>
            <a:r>
              <a:rPr lang="en-US" altLang="zh-CN" sz="2000" dirty="0" err="1"/>
              <a:t>xmms</a:t>
            </a:r>
            <a:r>
              <a:rPr lang="zh-CN" altLang="en-US" sz="2000" dirty="0"/>
              <a:t>等</a:t>
            </a:r>
          </a:p>
          <a:p>
            <a:pPr latinLnBrk="1">
              <a:lnSpc>
                <a:spcPct val="150000"/>
              </a:lnSpc>
            </a:pPr>
            <a:r>
              <a:rPr lang="zh-CN" altLang="en-US" sz="2000" dirty="0"/>
              <a:t>也可以打开一个</a:t>
            </a:r>
            <a:r>
              <a:rPr lang="en-US" altLang="zh-CN" sz="2000" dirty="0"/>
              <a:t>shell</a:t>
            </a:r>
            <a:r>
              <a:rPr lang="zh-CN" altLang="en-US" sz="2000" dirty="0"/>
              <a:t>终端，输入软件名，和在“运行命令”里一样。如果不知道命令全程的话，可以输入开头的字母，然后按</a:t>
            </a:r>
            <a:r>
              <a:rPr lang="en-US" altLang="zh-CN" sz="2000" dirty="0"/>
              <a:t>tab</a:t>
            </a:r>
            <a:r>
              <a:rPr lang="zh-CN" altLang="en-US" sz="2000" dirty="0"/>
              <a:t>键查找，系统会自动显示以输入字母开头的所有命令 </a:t>
            </a:r>
            <a:r>
              <a:rPr lang="en-US" altLang="zh-CN" sz="2000" dirty="0"/>
              <a:t>/</a:t>
            </a:r>
          </a:p>
          <a:p>
            <a:endParaRPr lang="zh-CN" altLang="en-US" sz="2000" dirty="0"/>
          </a:p>
        </p:txBody>
      </p:sp>
      <p:sp>
        <p:nvSpPr>
          <p:cNvPr id="3" name="标题 2"/>
          <p:cNvSpPr>
            <a:spLocks noGrp="1"/>
          </p:cNvSpPr>
          <p:nvPr>
            <p:ph type="title" idx="10"/>
          </p:nvPr>
        </p:nvSpPr>
        <p:spPr>
          <a:xfrm>
            <a:off x="533400" y="274637"/>
            <a:ext cx="8001000" cy="914400"/>
          </a:xfrm>
        </p:spPr>
        <p:txBody>
          <a:bodyPr>
            <a:normAutofit fontScale="90000"/>
          </a:bodyPr>
          <a:lstStyle/>
          <a:p>
            <a:r>
              <a:rPr lang="zh-CN" altLang="en-US" b="1" dirty="0">
                <a:solidFill>
                  <a:schemeClr val="bg1"/>
                </a:solidFill>
              </a:rPr>
              <a:t>安装完成后执行的方法</a:t>
            </a:r>
            <a:br>
              <a:rPr lang="zh-CN" altLang="en-US" b="1" dirty="0">
                <a:solidFill>
                  <a:schemeClr val="bg1"/>
                </a:solidFill>
              </a:rPr>
            </a:br>
            <a:endParaRPr lang="zh-CN" altLang="en-US" dirty="0">
              <a:solidFill>
                <a:schemeClr val="bg1"/>
              </a:solidFill>
            </a:endParaRPr>
          </a:p>
        </p:txBody>
      </p:sp>
    </p:spTree>
    <p:extLst>
      <p:ext uri="{BB962C8B-B14F-4D97-AF65-F5344CB8AC3E}">
        <p14:creationId xmlns:p14="http://schemas.microsoft.com/office/powerpoint/2010/main" val="14122316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p:nvPr>
        </p:nvSpPr>
        <p:spPr>
          <a:xfrm>
            <a:off x="457200" y="1371600"/>
            <a:ext cx="8458086" cy="4754563"/>
          </a:xfrm>
        </p:spPr>
        <p:txBody>
          <a:bodyPr/>
          <a:lstStyle/>
          <a:p>
            <a:pPr latinLnBrk="1">
              <a:lnSpc>
                <a:spcPct val="150000"/>
              </a:lnSpc>
            </a:pPr>
            <a:r>
              <a:rPr lang="zh-CN" altLang="en-US" sz="2800" dirty="0"/>
              <a:t>可以直接到安装目录下运行启动文件，</a:t>
            </a:r>
            <a:r>
              <a:rPr lang="en-US" altLang="zh-CN" sz="2800" dirty="0"/>
              <a:t>Linux</a:t>
            </a:r>
            <a:r>
              <a:rPr lang="zh-CN" altLang="en-US" sz="2800" dirty="0"/>
              <a:t>下的可执行图标和</a:t>
            </a:r>
            <a:r>
              <a:rPr lang="en-US" altLang="zh-CN" sz="2800" dirty="0"/>
              <a:t>shell</a:t>
            </a:r>
            <a:r>
              <a:rPr lang="zh-CN" altLang="en-US" sz="2800" dirty="0"/>
              <a:t>终端图标很像</a:t>
            </a:r>
          </a:p>
          <a:p>
            <a:pPr latinLnBrk="1">
              <a:lnSpc>
                <a:spcPct val="150000"/>
              </a:lnSpc>
            </a:pPr>
            <a:r>
              <a:rPr lang="zh-CN" altLang="en-US" sz="2800" dirty="0"/>
              <a:t>到 </a:t>
            </a:r>
            <a:r>
              <a:rPr lang="en-US" altLang="zh-CN" sz="2800" dirty="0"/>
              <a:t>/ </a:t>
            </a:r>
            <a:r>
              <a:rPr lang="en-US" altLang="zh-CN" sz="2800" dirty="0" err="1"/>
              <a:t>usr</a:t>
            </a:r>
            <a:r>
              <a:rPr lang="en-US" altLang="zh-CN" sz="2800" dirty="0"/>
              <a:t> / bin</a:t>
            </a:r>
            <a:r>
              <a:rPr lang="zh-CN" altLang="en-US" sz="2800" dirty="0"/>
              <a:t>目录里找安装的软件启动文件执行命令。</a:t>
            </a:r>
            <a:r>
              <a:rPr lang="en-US" altLang="zh-CN" sz="2800" dirty="0"/>
              <a:t>Linux</a:t>
            </a:r>
            <a:r>
              <a:rPr lang="zh-CN" altLang="en-US" sz="2800" dirty="0"/>
              <a:t>系统把所有可执行的文件命令在 </a:t>
            </a:r>
            <a:r>
              <a:rPr lang="en-US" altLang="zh-CN" sz="2800" dirty="0"/>
              <a:t>/ </a:t>
            </a:r>
            <a:r>
              <a:rPr lang="en-US" altLang="zh-CN" sz="2800" dirty="0" err="1"/>
              <a:t>usr</a:t>
            </a:r>
            <a:r>
              <a:rPr lang="en-US" altLang="zh-CN" sz="2800" dirty="0"/>
              <a:t> / bin</a:t>
            </a:r>
            <a:r>
              <a:rPr lang="zh-CN" altLang="en-US" sz="2800" dirty="0"/>
              <a:t>目录里都作了启动连接，可以去那个目录寻找安装的文件的启动命令，双击启动</a:t>
            </a:r>
          </a:p>
          <a:p>
            <a:endParaRPr lang="zh-CN" altLang="en-US" dirty="0"/>
          </a:p>
        </p:txBody>
      </p:sp>
      <p:sp>
        <p:nvSpPr>
          <p:cNvPr id="3" name="标题 2"/>
          <p:cNvSpPr>
            <a:spLocks noGrp="1"/>
          </p:cNvSpPr>
          <p:nvPr>
            <p:ph type="title" idx="10"/>
          </p:nvPr>
        </p:nvSpPr>
        <p:spPr>
          <a:xfrm>
            <a:off x="457200" y="419493"/>
            <a:ext cx="8001000" cy="914400"/>
          </a:xfrm>
        </p:spPr>
        <p:txBody>
          <a:bodyPr>
            <a:normAutofit fontScale="90000"/>
          </a:bodyPr>
          <a:lstStyle/>
          <a:p>
            <a:r>
              <a:rPr lang="zh-CN" altLang="en-US" b="1" dirty="0">
                <a:solidFill>
                  <a:schemeClr val="bg1"/>
                </a:solidFill>
              </a:rPr>
              <a:t>安装完成后执行的方法</a:t>
            </a:r>
            <a:br>
              <a:rPr lang="zh-CN" altLang="en-US" b="1" dirty="0">
                <a:solidFill>
                  <a:schemeClr val="bg1"/>
                </a:solidFill>
              </a:rPr>
            </a:br>
            <a:endParaRPr lang="zh-CN" altLang="en-US" dirty="0"/>
          </a:p>
        </p:txBody>
      </p:sp>
    </p:spTree>
    <p:extLst>
      <p:ext uri="{BB962C8B-B14F-4D97-AF65-F5344CB8AC3E}">
        <p14:creationId xmlns:p14="http://schemas.microsoft.com/office/powerpoint/2010/main" val="373006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2.1 </a:t>
            </a:r>
            <a:r>
              <a:rPr lang="zh-CN" altLang="en-US" dirty="0">
                <a:solidFill>
                  <a:schemeClr val="bg1"/>
                </a:solidFill>
              </a:rPr>
              <a:t>认识操作系统</a:t>
            </a:r>
          </a:p>
        </p:txBody>
      </p:sp>
      <p:sp>
        <p:nvSpPr>
          <p:cNvPr id="5" name="内容占位符 2"/>
          <p:cNvSpPr>
            <a:spLocks noGrp="1"/>
          </p:cNvSpPr>
          <p:nvPr>
            <p:ph idx="1"/>
          </p:nvPr>
        </p:nvSpPr>
        <p:spPr>
          <a:xfrm>
            <a:off x="457308" y="1143060"/>
            <a:ext cx="8578742" cy="5562454"/>
          </a:xfrm>
        </p:spPr>
        <p:txBody>
          <a:bodyPr/>
          <a:lstStyle/>
          <a:p>
            <a:pPr eaLnBrk="1" hangingPunct="1">
              <a:lnSpc>
                <a:spcPct val="114000"/>
              </a:lnSpc>
              <a:spcBef>
                <a:spcPts val="600"/>
              </a:spcBef>
              <a:buFont typeface="Wingdings" panose="05000000000000000000" pitchFamily="2" charset="2"/>
              <a:buChar char="Ø"/>
              <a:defRPr/>
            </a:pPr>
            <a:r>
              <a:rPr lang="zh-CN" altLang="en-US" sz="2800" b="1" dirty="0">
                <a:solidFill>
                  <a:srgbClr val="FF0000"/>
                </a:solidFill>
                <a:ea typeface="楷体_GB2312" pitchFamily="49" charset="-122"/>
              </a:rPr>
              <a:t>从所处位置的角度</a:t>
            </a:r>
            <a:endParaRPr lang="en-US" altLang="zh-CN" sz="2800" b="1" dirty="0">
              <a:solidFill>
                <a:srgbClr val="FF0000"/>
              </a:solidFill>
              <a:ea typeface="楷体_GB2312" pitchFamily="49" charset="-122"/>
            </a:endParaRPr>
          </a:p>
          <a:p>
            <a:pPr marL="457200" lvl="1" indent="0" eaLnBrk="1" hangingPunct="1">
              <a:lnSpc>
                <a:spcPct val="114000"/>
              </a:lnSpc>
              <a:spcBef>
                <a:spcPts val="600"/>
              </a:spcBef>
              <a:buNone/>
              <a:defRPr/>
            </a:pPr>
            <a:endParaRPr lang="en-US" altLang="zh-CN" sz="2400" b="1" dirty="0">
              <a:ea typeface="楷体_GB2312" pitchFamily="49" charset="-122"/>
            </a:endParaRPr>
          </a:p>
        </p:txBody>
      </p:sp>
      <p:graphicFrame>
        <p:nvGraphicFramePr>
          <p:cNvPr id="2" name="表格 1"/>
          <p:cNvGraphicFramePr>
            <a:graphicFrameLocks noGrp="1"/>
          </p:cNvGraphicFramePr>
          <p:nvPr>
            <p:extLst>
              <p:ext uri="{D42A27DB-BD31-4B8C-83A1-F6EECF244321}">
                <p14:modId xmlns:p14="http://schemas.microsoft.com/office/powerpoint/2010/main" val="2501993196"/>
              </p:ext>
            </p:extLst>
          </p:nvPr>
        </p:nvGraphicFramePr>
        <p:xfrm>
          <a:off x="1524000" y="2695773"/>
          <a:ext cx="6096000" cy="1799999"/>
        </p:xfrm>
        <a:graphic>
          <a:graphicData uri="http://schemas.openxmlformats.org/drawingml/2006/table">
            <a:tbl>
              <a:tblPr firstRow="1" bandRow="1">
                <a:tableStyleId>{37CE84F3-28C3-443E-9E96-99CF82512B78}</a:tableStyleId>
              </a:tblPr>
              <a:tblGrid>
                <a:gridCol w="6096000">
                  <a:extLst>
                    <a:ext uri="{9D8B030D-6E8A-4147-A177-3AD203B41FA5}">
                      <a16:colId xmlns:a16="http://schemas.microsoft.com/office/drawing/2014/main" xmlns="" val="20000"/>
                    </a:ext>
                  </a:extLst>
                </a:gridCol>
              </a:tblGrid>
              <a:tr h="486680">
                <a:tc>
                  <a:txBody>
                    <a:bodyPr/>
                    <a:lstStyle/>
                    <a:p>
                      <a:pPr algn="ctr"/>
                      <a:r>
                        <a:rPr lang="zh-CN" altLang="en-US" dirty="0"/>
                        <a:t>浏览器         信息管理          文件管理系统               游戏</a:t>
                      </a:r>
                    </a:p>
                  </a:txBody>
                  <a:tcPr anchor="ctr"/>
                </a:tc>
                <a:extLst>
                  <a:ext uri="{0D108BD9-81ED-4DB2-BD59-A6C34878D82A}">
                    <a16:rowId xmlns:a16="http://schemas.microsoft.com/office/drawing/2014/main" xmlns="" val="10000"/>
                  </a:ext>
                </a:extLst>
              </a:tr>
              <a:tr h="486680">
                <a:tc>
                  <a:txBody>
                    <a:bodyPr/>
                    <a:lstStyle/>
                    <a:p>
                      <a:pPr algn="ctr"/>
                      <a:r>
                        <a:rPr lang="zh-CN" altLang="en-US" dirty="0"/>
                        <a:t>编译程序            编辑程序             命令              解释程序</a:t>
                      </a:r>
                    </a:p>
                  </a:txBody>
                  <a:tcPr anchor="ctr"/>
                </a:tc>
                <a:extLst>
                  <a:ext uri="{0D108BD9-81ED-4DB2-BD59-A6C34878D82A}">
                    <a16:rowId xmlns:a16="http://schemas.microsoft.com/office/drawing/2014/main" xmlns="" val="10001"/>
                  </a:ext>
                </a:extLst>
              </a:tr>
              <a:tr h="826639">
                <a:tc>
                  <a:txBody>
                    <a:bodyPr/>
                    <a:lstStyle/>
                    <a:p>
                      <a:pPr algn="ctr"/>
                      <a:r>
                        <a:rPr lang="zh-CN" altLang="en-US" dirty="0"/>
                        <a:t>操作系统</a:t>
                      </a:r>
                    </a:p>
                  </a:txBody>
                  <a:tcPr anchor="ctr"/>
                </a:tc>
                <a:extLst>
                  <a:ext uri="{0D108BD9-81ED-4DB2-BD59-A6C34878D82A}">
                    <a16:rowId xmlns:a16="http://schemas.microsoft.com/office/drawing/2014/main" xmlns="" val="10002"/>
                  </a:ext>
                </a:extLst>
              </a:tr>
            </a:tbl>
          </a:graphicData>
        </a:graphic>
      </p:graphicFrame>
      <p:sp>
        <p:nvSpPr>
          <p:cNvPr id="3" name="矩形 2"/>
          <p:cNvSpPr/>
          <p:nvPr/>
        </p:nvSpPr>
        <p:spPr bwMode="auto">
          <a:xfrm>
            <a:off x="2400357" y="4495772"/>
            <a:ext cx="4343286" cy="45718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 typeface="Arial" pitchFamily="34" charset="0"/>
              <a:buNone/>
              <a:tabLst/>
            </a:pPr>
            <a:r>
              <a:rPr kumimoji="0" lang="en-US" altLang="zh-CN" sz="1800" b="0" i="0" u="none" strike="noStrike" cap="none" normalizeH="0" baseline="0" dirty="0">
                <a:ln>
                  <a:noFill/>
                </a:ln>
                <a:solidFill>
                  <a:schemeClr val="tx1"/>
                </a:solidFill>
                <a:effectLst/>
                <a:latin typeface="Arial" pitchFamily="34" charset="0"/>
                <a:ea typeface="宋体" pitchFamily="2" charset="-122"/>
              </a:rPr>
              <a:t>CPU</a:t>
            </a:r>
            <a:r>
              <a:rPr kumimoji="0" lang="zh-CN" altLang="en-US" sz="1800" b="0" i="0" u="none" strike="noStrike" cap="none" normalizeH="0" baseline="0" dirty="0">
                <a:ln>
                  <a:noFill/>
                </a:ln>
                <a:solidFill>
                  <a:schemeClr val="tx1"/>
                </a:solidFill>
                <a:effectLst/>
                <a:latin typeface="Arial" pitchFamily="34" charset="0"/>
                <a:ea typeface="宋体" pitchFamily="2" charset="-122"/>
              </a:rPr>
              <a:t>、内存、</a:t>
            </a:r>
            <a:r>
              <a:rPr kumimoji="0" lang="en-US" altLang="zh-CN" sz="1800" b="0" i="0" u="none" strike="noStrike" cap="none" normalizeH="0" baseline="0" dirty="0">
                <a:ln>
                  <a:noFill/>
                </a:ln>
                <a:solidFill>
                  <a:schemeClr val="tx1"/>
                </a:solidFill>
                <a:effectLst/>
                <a:latin typeface="Arial" pitchFamily="34" charset="0"/>
                <a:ea typeface="宋体" pitchFamily="2" charset="-122"/>
              </a:rPr>
              <a:t>I/O</a:t>
            </a:r>
            <a:r>
              <a:rPr kumimoji="0" lang="zh-CN" altLang="en-US" sz="1800" b="0" i="0" u="none" strike="noStrike" cap="none" normalizeH="0" baseline="0" dirty="0">
                <a:ln>
                  <a:noFill/>
                </a:ln>
                <a:solidFill>
                  <a:schemeClr val="tx1"/>
                </a:solidFill>
                <a:effectLst/>
                <a:latin typeface="Arial" pitchFamily="34" charset="0"/>
                <a:ea typeface="宋体" pitchFamily="2" charset="-122"/>
              </a:rPr>
              <a:t>接口</a:t>
            </a:r>
          </a:p>
        </p:txBody>
      </p:sp>
      <p:sp>
        <p:nvSpPr>
          <p:cNvPr id="4" name="TextBox 3"/>
          <p:cNvSpPr txBox="1"/>
          <p:nvPr/>
        </p:nvSpPr>
        <p:spPr>
          <a:xfrm>
            <a:off x="7696118" y="3598178"/>
            <a:ext cx="1066772" cy="369332"/>
          </a:xfrm>
          <a:prstGeom prst="rect">
            <a:avLst/>
          </a:prstGeom>
          <a:noFill/>
        </p:spPr>
        <p:txBody>
          <a:bodyPr wrap="square" rtlCol="0">
            <a:spAutoFit/>
          </a:bodyPr>
          <a:lstStyle/>
          <a:p>
            <a:r>
              <a:rPr lang="zh-CN" altLang="en-US" b="1" dirty="0"/>
              <a:t>内核</a:t>
            </a:r>
          </a:p>
        </p:txBody>
      </p:sp>
      <p:sp>
        <p:nvSpPr>
          <p:cNvPr id="8" name="TextBox 7"/>
          <p:cNvSpPr txBox="1"/>
          <p:nvPr/>
        </p:nvSpPr>
        <p:spPr>
          <a:xfrm>
            <a:off x="7696118" y="4507430"/>
            <a:ext cx="1066772" cy="369332"/>
          </a:xfrm>
          <a:prstGeom prst="rect">
            <a:avLst/>
          </a:prstGeom>
          <a:noFill/>
        </p:spPr>
        <p:txBody>
          <a:bodyPr wrap="square" rtlCol="0">
            <a:spAutoFit/>
          </a:bodyPr>
          <a:lstStyle/>
          <a:p>
            <a:r>
              <a:rPr lang="zh-CN" altLang="en-US" b="1" dirty="0"/>
              <a:t>硬件</a:t>
            </a:r>
          </a:p>
        </p:txBody>
      </p:sp>
      <p:sp>
        <p:nvSpPr>
          <p:cNvPr id="9" name="TextBox 3">
            <a:extLst>
              <a:ext uri="{FF2B5EF4-FFF2-40B4-BE49-F238E27FC236}">
                <a16:creationId xmlns:a16="http://schemas.microsoft.com/office/drawing/2014/main" xmlns="" id="{8849EA16-81D1-4031-B7A5-79C4FA722F6F}"/>
              </a:ext>
            </a:extLst>
          </p:cNvPr>
          <p:cNvSpPr txBox="1"/>
          <p:nvPr/>
        </p:nvSpPr>
        <p:spPr>
          <a:xfrm>
            <a:off x="7678380" y="2810430"/>
            <a:ext cx="1066772" cy="369332"/>
          </a:xfrm>
          <a:prstGeom prst="rect">
            <a:avLst/>
          </a:prstGeom>
          <a:noFill/>
        </p:spPr>
        <p:txBody>
          <a:bodyPr wrap="square" rtlCol="0">
            <a:spAutoFit/>
          </a:bodyPr>
          <a:lstStyle/>
          <a:p>
            <a:r>
              <a:rPr lang="zh-CN" altLang="en-US" b="1" dirty="0"/>
              <a:t>应用</a:t>
            </a:r>
          </a:p>
        </p:txBody>
      </p:sp>
    </p:spTree>
    <p:extLst>
      <p:ext uri="{BB962C8B-B14F-4D97-AF65-F5344CB8AC3E}">
        <p14:creationId xmlns:p14="http://schemas.microsoft.com/office/powerpoint/2010/main" val="4183975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57308" y="76200"/>
            <a:ext cx="8001000" cy="914400"/>
          </a:xfrm>
        </p:spPr>
        <p:txBody>
          <a:bodyPr/>
          <a:lstStyle/>
          <a:p>
            <a:r>
              <a:rPr lang="en-US" altLang="zh-CN" dirty="0">
                <a:solidFill>
                  <a:schemeClr val="bg1"/>
                </a:solidFill>
              </a:rPr>
              <a:t>2.1 </a:t>
            </a:r>
            <a:r>
              <a:rPr lang="zh-CN" altLang="en-US" dirty="0">
                <a:solidFill>
                  <a:schemeClr val="bg1"/>
                </a:solidFill>
              </a:rPr>
              <a:t>认识操作系统</a:t>
            </a:r>
          </a:p>
        </p:txBody>
      </p:sp>
      <p:sp>
        <p:nvSpPr>
          <p:cNvPr id="5" name="内容占位符 2"/>
          <p:cNvSpPr>
            <a:spLocks noGrp="1"/>
          </p:cNvSpPr>
          <p:nvPr>
            <p:ph idx="1"/>
          </p:nvPr>
        </p:nvSpPr>
        <p:spPr>
          <a:xfrm>
            <a:off x="457308" y="1143060"/>
            <a:ext cx="8578742" cy="5562454"/>
          </a:xfrm>
        </p:spPr>
        <p:txBody>
          <a:bodyPr/>
          <a:lstStyle/>
          <a:p>
            <a:pPr eaLnBrk="1" hangingPunct="1">
              <a:lnSpc>
                <a:spcPct val="114000"/>
              </a:lnSpc>
              <a:spcBef>
                <a:spcPts val="600"/>
              </a:spcBef>
              <a:buFont typeface="Wingdings" panose="05000000000000000000" pitchFamily="2" charset="2"/>
              <a:buChar char="Ø"/>
              <a:defRPr/>
            </a:pPr>
            <a:r>
              <a:rPr lang="zh-CN" altLang="en-US" sz="2800" b="1" dirty="0">
                <a:solidFill>
                  <a:srgbClr val="FF0000"/>
                </a:solidFill>
                <a:ea typeface="楷体_GB2312" pitchFamily="49" charset="-122"/>
              </a:rPr>
              <a:t>从程序执行的角度</a:t>
            </a:r>
            <a:endParaRPr lang="en-US" altLang="zh-CN" sz="2800" b="1" dirty="0">
              <a:solidFill>
                <a:srgbClr val="FF0000"/>
              </a:solidFill>
              <a:ea typeface="楷体_GB2312" pitchFamily="49" charset="-122"/>
            </a:endParaRPr>
          </a:p>
          <a:p>
            <a:pPr lvl="1" eaLnBrk="1" hangingPunct="1">
              <a:lnSpc>
                <a:spcPct val="114000"/>
              </a:lnSpc>
              <a:spcBef>
                <a:spcPts val="600"/>
              </a:spcBef>
              <a:buFont typeface="Arial" panose="020B0604020202020204" pitchFamily="34" charset="0"/>
              <a:buChar char="•"/>
              <a:defRPr/>
            </a:pPr>
            <a:r>
              <a:rPr lang="zh-CN" altLang="en-US" sz="2400" b="1" dirty="0">
                <a:ea typeface="楷体_GB2312" pitchFamily="49" charset="-122"/>
              </a:rPr>
              <a:t>该程序的执行过程简述如下：</a:t>
            </a:r>
            <a:endParaRPr lang="en-US" altLang="zh-CN" sz="2400" b="1" dirty="0">
              <a:ea typeface="楷体_GB2312" pitchFamily="49" charset="-122"/>
            </a:endParaRPr>
          </a:p>
          <a:p>
            <a:pPr lvl="2" eaLnBrk="1" hangingPunct="1">
              <a:lnSpc>
                <a:spcPct val="150000"/>
              </a:lnSpc>
              <a:spcBef>
                <a:spcPts val="600"/>
              </a:spcBef>
              <a:buFont typeface="Arial" panose="020B0604020202020204" pitchFamily="34" charset="0"/>
              <a:buChar char="−"/>
              <a:defRPr/>
            </a:pPr>
            <a:r>
              <a:rPr lang="zh-CN" altLang="en-US" sz="2000" dirty="0">
                <a:solidFill>
                  <a:srgbClr val="C00000"/>
                </a:solidFill>
                <a:ea typeface="楷体_GB2312" pitchFamily="49" charset="-122"/>
              </a:rPr>
              <a:t>操作系统首先为应用程序做了什么？</a:t>
            </a:r>
            <a:endParaRPr lang="en-US" altLang="zh-CN" sz="2000" dirty="0">
              <a:solidFill>
                <a:srgbClr val="C00000"/>
              </a:solidFill>
              <a:ea typeface="楷体_GB2312" pitchFamily="49" charset="-122"/>
            </a:endParaRPr>
          </a:p>
          <a:p>
            <a:pPr lvl="2" eaLnBrk="1" hangingPunct="1">
              <a:lnSpc>
                <a:spcPct val="150000"/>
              </a:lnSpc>
              <a:spcBef>
                <a:spcPts val="600"/>
              </a:spcBef>
              <a:buFont typeface="Arial" panose="020B0604020202020204" pitchFamily="34" charset="0"/>
              <a:buChar char="−"/>
              <a:defRPr/>
            </a:pPr>
            <a:r>
              <a:rPr lang="zh-CN" altLang="en-US" sz="2000" dirty="0">
                <a:ea typeface="楷体_GB2312" pitchFamily="49" charset="-122"/>
              </a:rPr>
              <a:t>操作系统找到字符串被送往的设备</a:t>
            </a:r>
            <a:endParaRPr lang="en-US" altLang="zh-CN" sz="2000" dirty="0">
              <a:ea typeface="楷体_GB2312" pitchFamily="49" charset="-122"/>
            </a:endParaRPr>
          </a:p>
          <a:p>
            <a:pPr lvl="2" eaLnBrk="1" hangingPunct="1">
              <a:lnSpc>
                <a:spcPct val="150000"/>
              </a:lnSpc>
              <a:spcBef>
                <a:spcPts val="600"/>
              </a:spcBef>
              <a:buFont typeface="Arial" panose="020B0604020202020204" pitchFamily="34" charset="0"/>
              <a:buChar char="−"/>
              <a:defRPr/>
            </a:pPr>
            <a:r>
              <a:rPr lang="zh-CN" altLang="en-US" sz="2000" dirty="0">
                <a:ea typeface="楷体_GB2312" pitchFamily="49" charset="-122"/>
              </a:rPr>
              <a:t>操作系统将字符串送往输出设备窗口系统确定这是一个合法的操作，然后将该字符串转换成像素</a:t>
            </a:r>
            <a:endParaRPr lang="en-US" altLang="zh-CN" sz="2000" dirty="0">
              <a:ea typeface="楷体_GB2312" pitchFamily="49" charset="-122"/>
            </a:endParaRPr>
          </a:p>
          <a:p>
            <a:pPr lvl="2" eaLnBrk="1" hangingPunct="1">
              <a:lnSpc>
                <a:spcPct val="150000"/>
              </a:lnSpc>
              <a:spcBef>
                <a:spcPts val="600"/>
              </a:spcBef>
              <a:buFont typeface="Arial" panose="020B0604020202020204" pitchFamily="34" charset="0"/>
              <a:buChar char="−"/>
              <a:defRPr/>
            </a:pPr>
            <a:r>
              <a:rPr lang="zh-CN" altLang="en-US" sz="2000" dirty="0">
                <a:ea typeface="楷体_GB2312" pitchFamily="49" charset="-122"/>
              </a:rPr>
              <a:t>窗口系统将像素写入存储映像区</a:t>
            </a:r>
            <a:endParaRPr lang="en-US" altLang="zh-CN" sz="2000" dirty="0">
              <a:ea typeface="楷体_GB2312" pitchFamily="49" charset="-122"/>
            </a:endParaRPr>
          </a:p>
          <a:p>
            <a:pPr lvl="2" eaLnBrk="1" hangingPunct="1">
              <a:lnSpc>
                <a:spcPct val="150000"/>
              </a:lnSpc>
              <a:spcBef>
                <a:spcPts val="600"/>
              </a:spcBef>
              <a:buFont typeface="Arial" panose="020B0604020202020204" pitchFamily="34" charset="0"/>
              <a:buChar char="−"/>
              <a:defRPr/>
            </a:pPr>
            <a:r>
              <a:rPr lang="zh-CN" altLang="en-US" sz="2000" dirty="0">
                <a:ea typeface="楷体_GB2312" pitchFamily="49" charset="-122"/>
              </a:rPr>
              <a:t>视频硬件将像素表示转换成一组模拟信号控制显示器（重画屏幕）</a:t>
            </a:r>
            <a:endParaRPr lang="en-US" altLang="zh-CN" sz="2000" dirty="0">
              <a:ea typeface="楷体_GB2312" pitchFamily="49" charset="-122"/>
            </a:endParaRPr>
          </a:p>
          <a:p>
            <a:pPr lvl="2" eaLnBrk="1" hangingPunct="1">
              <a:lnSpc>
                <a:spcPct val="150000"/>
              </a:lnSpc>
              <a:spcBef>
                <a:spcPts val="600"/>
              </a:spcBef>
              <a:buFont typeface="Arial" panose="020B0604020202020204" pitchFamily="34" charset="0"/>
              <a:buChar char="−"/>
              <a:defRPr/>
            </a:pPr>
            <a:r>
              <a:rPr lang="zh-CN" altLang="en-US" sz="2000" dirty="0">
                <a:ea typeface="楷体_GB2312" pitchFamily="49" charset="-122"/>
              </a:rPr>
              <a:t>显示器发射电子束。这时，我们才能在屏幕上看到</a:t>
            </a:r>
            <a:endParaRPr lang="en-US" altLang="zh-CN" sz="2000" dirty="0">
              <a:ea typeface="楷体_GB2312" pitchFamily="49" charset="-122"/>
            </a:endParaRPr>
          </a:p>
          <a:p>
            <a:pPr marL="457200" lvl="1" indent="0" eaLnBrk="1" hangingPunct="1">
              <a:lnSpc>
                <a:spcPct val="114000"/>
              </a:lnSpc>
              <a:spcBef>
                <a:spcPts val="600"/>
              </a:spcBef>
              <a:buNone/>
              <a:defRPr/>
            </a:pPr>
            <a:endParaRPr lang="en-US" altLang="zh-CN" sz="2400" b="1" dirty="0">
              <a:ea typeface="楷体_GB2312" pitchFamily="49" charset="-122"/>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2574" y="1143060"/>
            <a:ext cx="3585714" cy="13285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3429" y="5867336"/>
            <a:ext cx="3457143" cy="6142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9079905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1501</TotalTime>
  <Words>4325</Words>
  <Application>Microsoft Office PowerPoint</Application>
  <PresentationFormat>全屏显示(4:3)</PresentationFormat>
  <Paragraphs>485</Paragraphs>
  <Slides>75</Slides>
  <Notes>29</Notes>
  <HiddenSlides>0</HiddenSlides>
  <MMClips>0</MMClips>
  <ScaleCrop>false</ScaleCrop>
  <HeadingPairs>
    <vt:vector size="4" baseType="variant">
      <vt:variant>
        <vt:lpstr>主题</vt:lpstr>
      </vt:variant>
      <vt:variant>
        <vt:i4>1</vt:i4>
      </vt:variant>
      <vt:variant>
        <vt:lpstr>幻灯片标题</vt:lpstr>
      </vt:variant>
      <vt:variant>
        <vt:i4>75</vt:i4>
      </vt:variant>
    </vt:vector>
  </HeadingPairs>
  <TitlesOfParts>
    <vt:vector size="76" baseType="lpstr">
      <vt:lpstr>Office 主题​​</vt:lpstr>
      <vt:lpstr>PowerPoint 演示文稿</vt:lpstr>
      <vt:lpstr>1.1 课程安排</vt:lpstr>
      <vt:lpstr>PowerPoint 演示文稿</vt:lpstr>
      <vt:lpstr>1.3 课程配套资料</vt:lpstr>
      <vt:lpstr>第一讲 提纲</vt:lpstr>
      <vt:lpstr>2.1 认识操作系统</vt:lpstr>
      <vt:lpstr>2.1 认识操作系统</vt:lpstr>
      <vt:lpstr>2.1 认识操作系统</vt:lpstr>
      <vt:lpstr>2.1 认识操作系统</vt:lpstr>
      <vt:lpstr>2.1 认识操作系统</vt:lpstr>
      <vt:lpstr>2.2 历史悠久的Unix</vt:lpstr>
      <vt:lpstr>致敬图灵</vt:lpstr>
      <vt:lpstr>2.3 Unix家族——Unix的商业化是一把双刃剑 </vt:lpstr>
      <vt:lpstr>2.4 Linux</vt:lpstr>
      <vt:lpstr>2.4 Linux</vt:lpstr>
      <vt:lpstr>2.5 Linux的发展</vt:lpstr>
      <vt:lpstr>2.5 Linux的发展</vt:lpstr>
      <vt:lpstr>PowerPoint 演示文稿</vt:lpstr>
      <vt:lpstr>Linux的特点 （P5）</vt:lpstr>
      <vt:lpstr>2.5 Linux的发展</vt:lpstr>
      <vt:lpstr>2.5 Linux的发展</vt:lpstr>
      <vt:lpstr>2.5 Linux的发展</vt:lpstr>
      <vt:lpstr>Linux的应用领域——服务器  www.netcraft.com</vt:lpstr>
      <vt:lpstr>PowerPoint 演示文稿</vt:lpstr>
      <vt:lpstr>PowerPoint 演示文稿</vt:lpstr>
      <vt:lpstr>PowerPoint 演示文稿</vt:lpstr>
      <vt:lpstr>Linux的应用领域——嵌入式</vt:lpstr>
      <vt:lpstr>2.6 Linux内核</vt:lpstr>
      <vt:lpstr>2.6 Linux内核</vt:lpstr>
      <vt:lpstr>2.6 Linux内核</vt:lpstr>
      <vt:lpstr>2.6 Linux内核版本</vt:lpstr>
      <vt:lpstr>3.1 Linux发行版本</vt:lpstr>
      <vt:lpstr>3.1 Linux的选择</vt:lpstr>
      <vt:lpstr>Fedora </vt:lpstr>
      <vt:lpstr>centos</vt:lpstr>
      <vt:lpstr>Debian </vt:lpstr>
      <vt:lpstr>Ubuntu</vt:lpstr>
      <vt:lpstr>3.1 Linux的选择</vt:lpstr>
      <vt:lpstr>3.1 Linux的选择</vt:lpstr>
      <vt:lpstr>    3.2 安装Linux虚拟机</vt:lpstr>
      <vt:lpstr>    3.2 安装Linux虚拟机</vt:lpstr>
      <vt:lpstr>    3.2 安装Linux虚拟机</vt:lpstr>
      <vt:lpstr>    3.3 安装双操作系统</vt:lpstr>
      <vt:lpstr>Liunx学习建议</vt:lpstr>
      <vt:lpstr>Linux系统登录</vt:lpstr>
      <vt:lpstr>PowerPoint 演示文稿</vt:lpstr>
      <vt:lpstr>PowerPoint 演示文稿</vt:lpstr>
      <vt:lpstr>Linux目录介绍</vt:lpstr>
      <vt:lpstr>PowerPoint 演示文稿</vt:lpstr>
      <vt:lpstr>PowerPoint 演示文稿</vt:lpstr>
      <vt:lpstr>PowerPoint 演示文稿</vt:lpstr>
      <vt:lpstr>PowerPoint 演示文稿</vt:lpstr>
      <vt:lpstr>2、/bin中 - 用户二进制文件</vt:lpstr>
      <vt:lpstr>3、/sbin目录 - 系统二进制文件</vt:lpstr>
      <vt:lpstr>4、/etc - 配置文件</vt:lpstr>
      <vt:lpstr>hosts：设备名称（或域名）到ip地址的解析，相当于本地存在的dns功能。见下图：</vt:lpstr>
      <vt:lpstr>5、/dev - 设备文件</vt:lpstr>
      <vt:lpstr>6、/proc - 进程信息</vt:lpstr>
      <vt:lpstr>PowerPoint 演示文稿</vt:lpstr>
      <vt:lpstr>PowerPoint 演示文稿</vt:lpstr>
      <vt:lpstr>PowerPoint 演示文稿</vt:lpstr>
      <vt:lpstr>PowerPoint 演示文稿</vt:lpstr>
      <vt:lpstr>PowerPoint 演示文稿</vt:lpstr>
      <vt:lpstr>PowerPoint 演示文稿</vt:lpstr>
      <vt:lpstr>Linux软件安装</vt:lpstr>
      <vt:lpstr>tar.gz（bz或bz2等）结尾的源代码包 </vt:lpstr>
      <vt:lpstr>以bin结尾的安装包 </vt:lpstr>
      <vt:lpstr>Yum安装</vt:lpstr>
      <vt:lpstr>PowerPoint 演示文稿</vt:lpstr>
      <vt:lpstr>apt-get</vt:lpstr>
      <vt:lpstr>pip</vt:lpstr>
      <vt:lpstr>PowerPoint 演示文稿</vt:lpstr>
      <vt:lpstr>PowerPoint 演示文稿</vt:lpstr>
      <vt:lpstr>安装完成后执行的方法 </vt:lpstr>
      <vt:lpstr>安装完成后执行的方法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大数据技术原理与应用</dc:title>
  <dc:creator>厦门大学-林子雨-编著</dc:creator>
  <dc:description>http://dblab.xmu.edu.cn/post/bigdata</dc:description>
  <cp:lastModifiedBy>康晓军</cp:lastModifiedBy>
  <cp:revision>416</cp:revision>
  <cp:lastPrinted>2017-02-19T12:43:20Z</cp:lastPrinted>
  <dcterms:modified xsi:type="dcterms:W3CDTF">2019-09-02T01:19:24Z</dcterms:modified>
</cp:coreProperties>
</file>